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 id="270" r:id="rId16"/>
    <p:sldId id="271" r:id="rId17"/>
    <p:sldId id="272" r:id="rId18"/>
    <p:sldId id="273" r:id="rId19"/>
    <p:sldId id="274" r:id="rId20"/>
    <p:sldId id="275" r:id="rId21"/>
    <p:sldId id="276" r:id="rId22"/>
    <p:sldId id="283" r:id="rId23"/>
    <p:sldId id="277" r:id="rId24"/>
    <p:sldId id="278" r:id="rId25"/>
    <p:sldId id="279" r:id="rId26"/>
    <p:sldId id="280" r:id="rId27"/>
    <p:sldId id="281" r:id="rId28"/>
    <p:sldId id="282" r:id="rId29"/>
  </p:sldIdLst>
  <p:sldSz cx="18288000" cy="10287000"/>
  <p:notesSz cx="6858000" cy="9144000"/>
  <p:embeddedFontLst>
    <p:embeddedFont>
      <p:font typeface="Black Mango Bold" panose="02020A03060303060403" pitchFamily="18" charset="77"/>
      <p:regular r:id="rId31"/>
      <p:bold r:id="rId32"/>
    </p:embeddedFont>
    <p:embeddedFont>
      <p:font typeface="Black Mango Medium" panose="02020A03060303060403" pitchFamily="18" charset="77"/>
      <p:regular r:id="rId33"/>
    </p:embeddedFont>
    <p:embeddedFont>
      <p:font typeface="Black Mango Medium Bold" panose="02020A03060303060403" pitchFamily="18" charset="77"/>
      <p:regular r:id="rId34"/>
      <p:bold r:id="rId35"/>
    </p:embeddedFont>
    <p:embeddedFont>
      <p:font typeface="Calibri" panose="020F0502020204030204" pitchFamily="34" charset="0"/>
      <p:regular r:id="rId36"/>
      <p:bold r:id="rId37"/>
      <p:italic r:id="rId38"/>
      <p:boldItalic r:id="rId39"/>
    </p:embeddedFont>
    <p:embeddedFont>
      <p:font typeface="Raleway" pitchFamily="2" charset="77"/>
      <p:regular r:id="rId40"/>
      <p:bold r:id="rId41"/>
      <p:italic r:id="rId42"/>
      <p:boldItalic r:id="rId43"/>
    </p:embeddedFont>
    <p:embeddedFont>
      <p:font typeface="Raleway Bold" panose="020B0803030101060003" pitchFamily="34" charset="77"/>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66387" autoAdjust="0"/>
  </p:normalViewPr>
  <p:slideViewPr>
    <p:cSldViewPr>
      <p:cViewPr varScale="1">
        <p:scale>
          <a:sx n="43" d="100"/>
          <a:sy n="43" d="100"/>
        </p:scale>
        <p:origin x="190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Designed and created by Dandi Yang. Do not duplicate or upload with the express written permission of the author.</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58619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US" dirty="0"/>
              <a:t>The average person has worse health outcomes (including more obesity, diabetes, and heart disease, and shorter life) if he or she sleeps less or more than these ranges, on average.</a:t>
            </a:r>
          </a:p>
          <a:p>
            <a:pPr marL="171450" indent="-171450">
              <a:buFont typeface="Arial" panose="020B0604020202020204" pitchFamily="34" charset="0"/>
              <a:buChar char="•"/>
            </a:pPr>
            <a:r>
              <a:rPr lang="en-US" dirty="0"/>
              <a:t>In recent years, we've learned that during sleep, waste material is flushed out of our brains. For example, the waste material includes proteins involved in Alzheimer's disease. A recent study in mice found that interrupting sleep repeatedly led to worsening atherosclerosis. It's much less clear why people who sleep more than recommended also have worse health outcomes.</a:t>
            </a:r>
          </a:p>
          <a:p>
            <a:pPr marL="171450" indent="-171450">
              <a:buFont typeface="Arial" panose="020B0604020202020204" pitchFamily="34" charset="0"/>
              <a:buChar char="•"/>
            </a:pPr>
            <a:r>
              <a:rPr lang="en-US" dirty="0"/>
              <a:t>Many report that their stress increases when the length and quality of their sleep decreases.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=j5Sl8LyI7k8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Millennials and Gen Xers report getting fewer hours of sleep per night on average, and are more likely than other adults to say they do not get good-quality sleep and have more trouble achieving their sleep goals. Younger adults are more likely to say they feel stressed by a lack of sleep.</a:t>
            </a:r>
          </a:p>
          <a:p>
            <a:endParaRPr lang="en-US" dirty="0"/>
          </a:p>
          <a:p>
            <a:r>
              <a:rPr lang="en-US" dirty="0"/>
              <a:t>Adults report sleeping an average of 6.7 hours a night — less than the minimum recommendation of seven to nine hours. 43 percent report that stress has caused them to lie awake at night in the past month.</a:t>
            </a:r>
          </a:p>
          <a:p>
            <a:endParaRPr lang="en-US" dirty="0"/>
          </a:p>
          <a:p>
            <a:r>
              <a:rPr lang="en-US" dirty="0"/>
              <a:t>Many report that their stress increases when the length and quality of their sleep decreases.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Sleep’s ability to regulate the immune system, and even improve it, is an essential aspect of a stress-free life. We all know sickness isn’t fun, but it also adds a lot of burden to an already busy body. Along with mental stress, illness in one part of the body puts a lot of physical stress on the rest of your systems, causing them to overwork and strain themselves to exertion. </a:t>
            </a:r>
          </a:p>
          <a:p>
            <a:endParaRPr lang="en-US"/>
          </a:p>
          <a:p>
            <a:r>
              <a:rPr lang="en-US"/>
              <a:t>While you sleep, however, your body takes stock of itself and produces substances that fight infection and defend against illness. Therefore, getting the sleep you need to maintain your immune system can improve your response to illness, shorten the time it takes to recover, and allow you to get back to normal life.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https://</a:t>
            </a:r>
            <a:r>
              <a:rPr lang="en-US" dirty="0" err="1"/>
              <a:t>www.youtube.com</a:t>
            </a:r>
            <a:r>
              <a:rPr lang="en-US" dirty="0"/>
              <a:t>/</a:t>
            </a:r>
            <a:r>
              <a:rPr lang="en-US" dirty="0" err="1"/>
              <a:t>watch?v</a:t>
            </a:r>
            <a:r>
              <a:rPr lang="en-US" dirty="0"/>
              <a:t>=t0kACis_dJE</a:t>
            </a:r>
          </a:p>
          <a:p>
            <a:endParaRPr lang="en-US" dirty="0"/>
          </a:p>
          <a:p>
            <a:r>
              <a:rPr lang="en-US" b="1" dirty="0"/>
              <a:t>Guidelines for Better Sleep</a:t>
            </a:r>
          </a:p>
          <a:p>
            <a:pPr marL="171450" indent="-171450">
              <a:buFont typeface="Arial" panose="020B0604020202020204" pitchFamily="34" charset="0"/>
              <a:buChar char="•"/>
            </a:pPr>
            <a:r>
              <a:rPr lang="en-US" dirty="0"/>
              <a:t>Maintain a regular sleep / wake schedule whenever possible- even on weekends and vacations​</a:t>
            </a:r>
          </a:p>
          <a:p>
            <a:pPr marL="171450" indent="-171450">
              <a:buFont typeface="Arial" panose="020B0604020202020204" pitchFamily="34" charset="0"/>
              <a:buChar char="•"/>
            </a:pPr>
            <a:r>
              <a:rPr lang="en-US" dirty="0"/>
              <a:t>Avoid napping during the day, especially after 3pm.  Limit naps to &lt; 1 hour.​</a:t>
            </a:r>
          </a:p>
          <a:p>
            <a:pPr marL="171450" indent="-171450">
              <a:buFont typeface="Arial" panose="020B0604020202020204" pitchFamily="34" charset="0"/>
              <a:buChar char="•"/>
            </a:pPr>
            <a:r>
              <a:rPr lang="en-US" dirty="0"/>
              <a:t>Establish a regular, relaxing bed time routine​</a:t>
            </a:r>
          </a:p>
          <a:p>
            <a:pPr marL="171450" indent="-171450">
              <a:buFont typeface="Arial" panose="020B0604020202020204" pitchFamily="34" charset="0"/>
              <a:buChar char="•"/>
            </a:pPr>
            <a:r>
              <a:rPr lang="en-US" dirty="0"/>
              <a:t>Exercise regularly – but not within 2 hours of sleep​</a:t>
            </a:r>
          </a:p>
          <a:p>
            <a:pPr marL="171450" indent="-171450">
              <a:buFont typeface="Arial" panose="020B0604020202020204" pitchFamily="34" charset="0"/>
              <a:buChar char="•"/>
            </a:pPr>
            <a:r>
              <a:rPr lang="en-US" dirty="0"/>
              <a:t>Avoid eating large meals just before going to sleep​</a:t>
            </a:r>
          </a:p>
          <a:p>
            <a:pPr marL="171450" indent="-171450">
              <a:buFont typeface="Arial" panose="020B0604020202020204" pitchFamily="34" charset="0"/>
              <a:buChar char="•"/>
            </a:pPr>
            <a:r>
              <a:rPr lang="en-US" dirty="0"/>
              <a:t>Avoid caffeinated beverages, particularly after lunch​</a:t>
            </a:r>
          </a:p>
          <a:p>
            <a:pPr marL="171450" indent="-171450">
              <a:buFont typeface="Arial" panose="020B0604020202020204" pitchFamily="34" charset="0"/>
              <a:buChar char="•"/>
            </a:pPr>
            <a:r>
              <a:rPr lang="en-US" dirty="0"/>
              <a:t>Avoid the use of alcohol and nicotine as these substances can disrupt sleep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85 decibels, stress responses develop.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Stop for a moment. Listen. Is there background noise that could be eliminated or ameliorated? (Did you leave the TV on?)</a:t>
            </a:r>
          </a:p>
          <a:p>
            <a:r>
              <a:rPr lang="en-US"/>
              <a:t>2) Avoid places with a high noise level or limit your exposure.</a:t>
            </a:r>
          </a:p>
          <a:p>
            <a:r>
              <a:rPr lang="en-US"/>
              <a:t>When you find yourself raising your voice over noise, that's a clue that noise pollution could be harming your hearing. </a:t>
            </a:r>
          </a:p>
          <a:p>
            <a:r>
              <a:rPr lang="en-US"/>
              <a:t>3) Plan to bring noise-cancelling plugs/muffs when noise is unavoidable, such as on airplane flights.</a:t>
            </a:r>
          </a:p>
          <a:p>
            <a:r>
              <a:rPr lang="en-US"/>
              <a:t>4) Give yourself a break from even “good noise” (sorry about the oxymoron) such as your beloved music. Turn off the TV.</a:t>
            </a:r>
          </a:p>
          <a:p>
            <a:r>
              <a:rPr lang="en-US"/>
              <a:t>5) Turn down the volume on TVs, portable music players, and other sound systems. How low can you go and still hear comfortably? Experiment.</a:t>
            </a:r>
          </a:p>
          <a:p>
            <a:r>
              <a:rPr lang="en-US"/>
              <a:t>6) Walk away from noise: If the outside environment is noisy, go inside and/or close windows. If the inside environment is noisy, go out.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517817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defRPr/>
            </a:pPr>
            <a:r>
              <a:rPr lang="en-CA" dirty="0"/>
              <a:t>Further thoughts to see if you might have a problem with technology use:</a:t>
            </a:r>
          </a:p>
          <a:p>
            <a:pPr marL="171450" indent="-171450">
              <a:buFont typeface="Arial" panose="020B0604020202020204" pitchFamily="34" charset="0"/>
              <a:buChar char="•"/>
              <a:defRPr/>
            </a:pPr>
            <a:r>
              <a:rPr lang="en-CA" dirty="0"/>
              <a:t>I spend a great deal of time thinking about going online, using or checking my phone, or other device</a:t>
            </a:r>
          </a:p>
          <a:p>
            <a:pPr marL="171450" indent="-171450">
              <a:buFont typeface="Arial" panose="020B0604020202020204" pitchFamily="34" charset="0"/>
              <a:buChar char="•"/>
              <a:defRPr/>
            </a:pPr>
            <a:r>
              <a:rPr lang="en-CA" dirty="0"/>
              <a:t>The amount of time I spend on technology, such as texting or spending time online, negatively affects other parts of my life, such as relationships, my performance at work or school, or necessary daily tasks</a:t>
            </a:r>
          </a:p>
          <a:p>
            <a:pPr marL="171450" indent="-171450">
              <a:buFont typeface="Arial" panose="020B0604020202020204" pitchFamily="34" charset="0"/>
              <a:buChar char="•"/>
              <a:defRPr/>
            </a:pPr>
            <a:r>
              <a:rPr lang="en-CA" dirty="0"/>
              <a:t>Using technology helps me ignore problems or difficult feelings, or avoid doing things I have to do</a:t>
            </a:r>
          </a:p>
          <a:p>
            <a:pPr marL="171450" indent="-171450">
              <a:buFont typeface="Arial" panose="020B0604020202020204" pitchFamily="34" charset="0"/>
              <a:buChar char="•"/>
              <a:defRPr/>
            </a:pPr>
            <a:r>
              <a:rPr lang="en-CA" dirty="0"/>
              <a:t>I feel nervous, anxious, or irritable when I don't have access to my phone or other devices</a:t>
            </a:r>
          </a:p>
          <a:p>
            <a:pPr marL="171450" indent="-171450">
              <a:buFont typeface="Arial" panose="020B0604020202020204" pitchFamily="34" charset="0"/>
              <a:buChar char="•"/>
              <a:defRPr/>
            </a:pPr>
            <a:r>
              <a:rPr lang="en-CA" dirty="0"/>
              <a:t>I sometimes feel like I can't control my technology use</a:t>
            </a:r>
          </a:p>
          <a:p>
            <a:pPr marL="171450" indent="-171450">
              <a:buFont typeface="Arial" panose="020B0604020202020204" pitchFamily="34" charset="0"/>
              <a:buChar char="•"/>
              <a:defRPr/>
            </a:pPr>
            <a:r>
              <a:rPr lang="en-CA" dirty="0"/>
              <a:t>I've tried to cut back on the technology use that's causing problems, but I just go back to old patterns</a:t>
            </a:r>
          </a:p>
          <a:p>
            <a:pPr marL="171450" indent="-171450">
              <a:buFont typeface="Arial" panose="020B0604020202020204" pitchFamily="34" charset="0"/>
              <a:buChar char="•"/>
              <a:defRPr/>
            </a:pPr>
            <a:endParaRPr lang="en-CA"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1" i="0" dirty="0">
                <a:solidFill>
                  <a:srgbClr val="000000"/>
                </a:solidFill>
                <a:effectLst/>
                <a:latin typeface="NeutrafaceTextBook"/>
              </a:rPr>
              <a:t>Technostress: </a:t>
            </a:r>
            <a:r>
              <a:rPr lang="en-CA" b="0" i="0" dirty="0">
                <a:solidFill>
                  <a:srgbClr val="000000"/>
                </a:solidFill>
                <a:effectLst/>
                <a:latin typeface="NeutrafaceTextBook"/>
              </a:rPr>
              <a:t>First appeared in Craig </a:t>
            </a:r>
            <a:r>
              <a:rPr lang="en-CA" b="0" i="0" dirty="0" err="1">
                <a:solidFill>
                  <a:srgbClr val="000000"/>
                </a:solidFill>
                <a:effectLst/>
                <a:latin typeface="NeutrafaceTextBook"/>
              </a:rPr>
              <a:t>Brod's</a:t>
            </a:r>
            <a:r>
              <a:rPr lang="en-CA" b="0" i="0" dirty="0">
                <a:solidFill>
                  <a:srgbClr val="000000"/>
                </a:solidFill>
                <a:effectLst/>
                <a:latin typeface="NeutrafaceTextBook"/>
              </a:rPr>
              <a:t> book (</a:t>
            </a:r>
            <a:r>
              <a:rPr lang="en-CA" b="0" i="0" dirty="0" err="1">
                <a:solidFill>
                  <a:srgbClr val="000000"/>
                </a:solidFill>
                <a:effectLst/>
                <a:latin typeface="NeutrafaceTextBook"/>
              </a:rPr>
              <a:t>Brod</a:t>
            </a:r>
            <a:r>
              <a:rPr lang="en-CA" b="0" i="0" dirty="0">
                <a:solidFill>
                  <a:srgbClr val="000000"/>
                </a:solidFill>
                <a:effectLst/>
                <a:latin typeface="NeutrafaceTextBook"/>
              </a:rPr>
              <a:t>, 1984) titled </a:t>
            </a:r>
            <a:r>
              <a:rPr lang="en-CA" b="0" i="1" dirty="0">
                <a:solidFill>
                  <a:srgbClr val="000000"/>
                </a:solidFill>
                <a:effectLst/>
                <a:latin typeface="NeutrafaceTextBook"/>
              </a:rPr>
              <a:t>Technostress: The Human Cost of the Computer Revolution</a:t>
            </a:r>
            <a:r>
              <a:rPr lang="en-CA" b="0" i="0" dirty="0">
                <a:solidFill>
                  <a:srgbClr val="000000"/>
                </a:solidFill>
                <a:effectLst/>
                <a:latin typeface="NeutrafaceTextBook"/>
              </a:rPr>
              <a:t>. </a:t>
            </a:r>
            <a:br>
              <a:rPr lang="en-CA" b="0" i="0" dirty="0">
                <a:solidFill>
                  <a:srgbClr val="000000"/>
                </a:solidFill>
                <a:effectLst/>
                <a:latin typeface="NeutrafaceTextBook"/>
              </a:rPr>
            </a:br>
            <a:r>
              <a:rPr lang="en-CA" b="0" i="0" dirty="0">
                <a:solidFill>
                  <a:srgbClr val="000000"/>
                </a:solidFill>
                <a:effectLst/>
                <a:latin typeface="NeutrafaceTextBook"/>
              </a:rPr>
              <a:t>The term refers to one's inability to cope with technology that results in distress.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0" i="0" dirty="0">
                <a:solidFill>
                  <a:srgbClr val="000000"/>
                </a:solidFill>
                <a:effectLst/>
                <a:latin typeface="NeutrafaceTextBook"/>
              </a:rPr>
              <a:t>Information overload and constant contact with digital technology devices and applications are responsible for an abnormal response to stress, with specific physical, emotional and mental symptoms.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begin, please feel free to open up this video, keep in the background and and enjoy some chill, lo-fi beats as you navigate through this lecture. Or watch the video in between work sessions to destress and refocus.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56983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CA" dirty="0"/>
              <a:t>https://www.youtube.com/watch?v=W6CBb3yX9Zs</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024238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defRPr/>
            </a:pPr>
            <a:r>
              <a:rPr lang="en-CA" dirty="0"/>
              <a:t>Set a schedule—and stick to it. Give yourself a set period of time each day to check social media or personal email, for example.</a:t>
            </a:r>
          </a:p>
          <a:p>
            <a:pPr marL="171450" indent="-171450">
              <a:buFont typeface="Arial" panose="020B0604020202020204" pitchFamily="34" charset="0"/>
              <a:buChar char="•"/>
              <a:defRPr/>
            </a:pPr>
            <a:r>
              <a:rPr lang="en-CA" dirty="0"/>
              <a:t>Turn off unnecessary notifications. Unless it's part of your work or another important obligation, many notifications on your phone and other devices may not be needed.</a:t>
            </a:r>
          </a:p>
          <a:p>
            <a:pPr marL="171450" indent="-171450">
              <a:buFont typeface="Arial" panose="020B0604020202020204" pitchFamily="34" charset="0"/>
              <a:buChar char="•"/>
              <a:defRPr/>
            </a:pPr>
            <a:r>
              <a:rPr lang="en-CA" dirty="0"/>
              <a:t>If you have a hard time limiting technology use, take advantage of apps and programs that limit your access to certain website, apps, or other features.</a:t>
            </a:r>
          </a:p>
          <a:p>
            <a:pPr marL="171450" indent="-171450">
              <a:buFont typeface="Arial" panose="020B0604020202020204" pitchFamily="34" charset="0"/>
              <a:buChar char="•"/>
              <a:defRPr/>
            </a:pPr>
            <a:r>
              <a:rPr lang="en-CA" dirty="0"/>
              <a:t>Set guidelines and discuss your expectations with others. For example, you and your friends might agree to put your phones away when you're out for dinner. If a family member often texts late at night, you might let them know that you plan stop checking messages at a certain time.</a:t>
            </a:r>
          </a:p>
          <a:p>
            <a:pPr marL="171450" indent="-171450">
              <a:buFont typeface="Arial" panose="020B0604020202020204" pitchFamily="34" charset="0"/>
              <a:buChar char="•"/>
              <a:defRPr/>
            </a:pPr>
            <a:r>
              <a:rPr lang="en-CA" dirty="0"/>
              <a:t>Try to reduce screen time before bed and keep screens out of the bedroom. It’s easy to stay up much later than intended when you're online, gaming, or trying to write a few emails before bed. There is also evidence that the blue light emitted by devices may affect healthy sleep, long after you've turned the device off.</a:t>
            </a:r>
          </a:p>
          <a:p>
            <a:pPr marL="171450" indent="-171450">
              <a:buFont typeface="Arial" panose="020B0604020202020204" pitchFamily="34" charset="0"/>
              <a:buChar char="•"/>
              <a:defRPr/>
            </a:pPr>
            <a:r>
              <a:rPr lang="en-CA" dirty="0"/>
              <a:t>Regularly choose off-screen activities over on-screen activities. For example, choose to play soccer with friends over playing a video game of soccer.</a:t>
            </a:r>
          </a:p>
          <a:p>
            <a:pPr marL="171450" indent="-171450">
              <a:buFont typeface="Arial" panose="020B0604020202020204" pitchFamily="34" charset="0"/>
              <a:buChar char="•"/>
              <a:defRPr/>
            </a:pPr>
            <a:r>
              <a:rPr lang="en-CA" dirty="0"/>
              <a:t>Reduce distractions. Many of us split our attention between a few different activities, like playing games while watching a movie or watching TV while eating dinner. Try to designate one distraction-free day or evening a week so you can focus on the most important activity.</a:t>
            </a:r>
          </a:p>
          <a:p>
            <a:pPr marL="171450" indent="-171450">
              <a:buFont typeface="Arial" panose="020B0604020202020204" pitchFamily="34" charset="0"/>
              <a:buChar char="•"/>
              <a:defRPr/>
            </a:pPr>
            <a:r>
              <a:rPr lang="en-CA" dirty="0"/>
              <a:t>Avoid comparing yourself to people you see online, including your friends. Remember that people usually just post their good news and their best pictures online—and a lot of people edit their photos and use filters to make them look as good as possible.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Disruptive change in a person’s life caused by the event will crease stress. </a:t>
            </a:r>
            <a:br>
              <a:rPr lang="en-US" dirty="0"/>
            </a:br>
            <a:r>
              <a:rPr lang="en-US" dirty="0"/>
              <a:t>Therefore, both positive and negative life events which necessitate change in a person’s life can lead to stress.</a:t>
            </a:r>
          </a:p>
          <a:p>
            <a:endParaRPr lang="en-US" dirty="0"/>
          </a:p>
          <a:p>
            <a:r>
              <a:rPr lang="en-US" dirty="0"/>
              <a:t>Depends on the person. For example, people generally think that divorce is a stressful experience; however, for some individuals, such as those who have gone through a long-term problematic marriage, divorce can be a resolution of stress and even a relief.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Thomas Holmes and Richard Rahe decided to study whether or not stress contributes to illness. They surveyed more than 5,000 medical patients and asked them to say whether they had experience any of a series of 43 life events in the previous two years.</a:t>
            </a:r>
          </a:p>
          <a:p>
            <a:r>
              <a:rPr lang="en-US"/>
              <a:t>Each event, called a Life Change Unit (LCU), had a different "weight" for stress. The more events the patient added up, the higher the score. The higher the score, and the larger the weight of each event, the more likely the patient was to become ill.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Psychologists also recognised the effect of more positive minor events, or uplifts, on a person’s stress levels. They believed that such events could help to counteract the detrimental effect of hassles on an individual’s stress level.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altLang="en-US" b="1" dirty="0">
                <a:latin typeface="Arial" panose="020B0604020202020204" pitchFamily="34" charset="0"/>
              </a:rPr>
              <a:t>Strong social networks </a:t>
            </a:r>
            <a:r>
              <a:rPr lang="en-CA" altLang="en-US" dirty="0">
                <a:latin typeface="Arial" panose="020B0604020202020204" pitchFamily="34" charset="0"/>
              </a:rPr>
              <a:t>— especially if they include some close confidants — help us regain our emotional balance and rein in our anxiety.</a:t>
            </a:r>
          </a:p>
          <a:p>
            <a:r>
              <a:rPr lang="en-US" altLang="en-US" b="1" dirty="0">
                <a:latin typeface="Arial" panose="020B0604020202020204" pitchFamily="34" charset="0"/>
              </a:rPr>
              <a:t>Mindfulness </a:t>
            </a:r>
            <a:r>
              <a:rPr lang="en-US" altLang="en-US" dirty="0">
                <a:latin typeface="Arial" panose="020B0604020202020204" pitchFamily="34" charset="0"/>
              </a:rPr>
              <a:t>- allows us to focus on what is happening in the present moment, rather than indulging in past anger or remorse, or fear of the future. Practicing mindfulness on a regular basis improves the brain functions that enhance our ability to avoid excessive stress responses.</a:t>
            </a:r>
          </a:p>
          <a:p>
            <a:r>
              <a:rPr lang="en-CA" altLang="en-US" dirty="0">
                <a:latin typeface="Arial" panose="020B0604020202020204" pitchFamily="34" charset="0"/>
              </a:rPr>
              <a:t>A perceived </a:t>
            </a:r>
            <a:r>
              <a:rPr lang="en-CA" altLang="en-US" b="1" dirty="0">
                <a:latin typeface="Arial" panose="020B0604020202020204" pitchFamily="34" charset="0"/>
              </a:rPr>
              <a:t>lack of control </a:t>
            </a:r>
            <a:r>
              <a:rPr lang="en-CA" altLang="en-US" dirty="0">
                <a:latin typeface="Arial" panose="020B0604020202020204" pitchFamily="34" charset="0"/>
              </a:rPr>
              <a:t>is among the most debilitating factors in terms of stress biology — in the extreme, learned helplessness leaves us shattered. We can look for opportunities to expand our sense of control, both at work and in daily life, through asserting ourselves </a:t>
            </a:r>
          </a:p>
          <a:p>
            <a:r>
              <a:rPr lang="en-CA" altLang="en-US" b="1" dirty="0">
                <a:latin typeface="Arial" panose="020B0604020202020204" pitchFamily="34" charset="0"/>
              </a:rPr>
              <a:t>Stay physically active- </a:t>
            </a:r>
            <a:r>
              <a:rPr lang="en-CA" altLang="en-US" dirty="0">
                <a:latin typeface="Arial" panose="020B0604020202020204" pitchFamily="34" charset="0"/>
              </a:rPr>
              <a:t>Physical activity directly reduces excess cortisol — also known as the “fight or flight” hormone</a:t>
            </a:r>
          </a:p>
          <a:p>
            <a:r>
              <a:rPr lang="en-US" altLang="en-US" dirty="0">
                <a:latin typeface="Arial" panose="020B0604020202020204" pitchFamily="34" charset="0"/>
              </a:rPr>
              <a:t>Certain </a:t>
            </a:r>
            <a:r>
              <a:rPr lang="en-US" altLang="en-US" b="1" dirty="0">
                <a:latin typeface="Arial" panose="020B0604020202020204" pitchFamily="34" charset="0"/>
              </a:rPr>
              <a:t>choices we make </a:t>
            </a:r>
            <a:r>
              <a:rPr lang="en-US" altLang="en-US" dirty="0">
                <a:latin typeface="Arial" panose="020B0604020202020204" pitchFamily="34" charset="0"/>
              </a:rPr>
              <a:t>may reduce stress temporarily, but then have long-term negative effects on health and well-being. “Comfort foods” with high calories and fat do counteract cortisol, but at the risk of increasing the chances of heart diseases and other disorders. In the same way, substances like alcohol and other drugs can briefly alleviate the feelings of being over-stressed and agitated, but at a risk of becoming a “go-to” solution that can cause serious problems down the road.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7997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en-US" b="1" dirty="0">
                <a:latin typeface="Arial" panose="020B0604020202020204" pitchFamily="34" charset="0"/>
              </a:rPr>
              <a:t>Intrapersonal Stress</a:t>
            </a:r>
            <a:r>
              <a:rPr lang="en-CA" altLang="en-US" dirty="0">
                <a:latin typeface="Arial" panose="020B0604020202020204" pitchFamily="34" charset="0"/>
              </a:rPr>
              <a:t>. Includes stress from your physical health, financial situation, and mental health issues (e.g. depression, anxiety)</a:t>
            </a:r>
            <a:endParaRPr lang="en-US" altLang="en-US" dirty="0">
              <a:latin typeface="Arial" panose="020B0604020202020204" pitchFamily="34" charset="0"/>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09298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ability to experience a range of emotions is part of individual human uniqueness and keeps life interesting. Because we all get angry, scared, and feel guilt or worry at some time or another. However, like most things in life, there is a healthy balance for optimal well-being. Chronic guilt, worry, or fear can prevent us from living life fully, while an attitude of hostility and anger are negative and stress-producing. And, we know from the previous section of our class this week that these negative mental states can increase the likelihood of disease. In this section, we will look at some of these negative emotional states in more depth, and talk about how we can minimize their impact on our lives. </a:t>
            </a:r>
          </a:p>
          <a:p>
            <a:endParaRPr lang="en-US" dirty="0"/>
          </a:p>
          <a:p>
            <a:r>
              <a:rPr lang="en-US" dirty="0"/>
              <a:t>While this lesson covers stress-producing emotions, be alert to the positive emotions that can make your life better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1" i="0" kern="1200" dirty="0">
                <a:solidFill>
                  <a:schemeClr val="tx1"/>
                </a:solidFill>
                <a:effectLst/>
                <a:latin typeface="+mn-lt"/>
                <a:ea typeface="+mn-ea"/>
                <a:cs typeface="+mn-cs"/>
              </a:rPr>
              <a:t>Acknowledge what’s happening.</a:t>
            </a:r>
          </a:p>
          <a:p>
            <a:r>
              <a:rPr lang="en-CA" sz="1200" b="0" i="0" kern="1200" dirty="0">
                <a:solidFill>
                  <a:schemeClr val="tx1"/>
                </a:solidFill>
                <a:effectLst/>
                <a:latin typeface="+mn-lt"/>
                <a:ea typeface="+mn-ea"/>
                <a:cs typeface="+mn-cs"/>
              </a:rPr>
              <a:t>It is okay to not feel okay. If you are feeling sad, know that you are not alone.  </a:t>
            </a:r>
          </a:p>
          <a:p>
            <a:r>
              <a:rPr lang="en-CA" sz="1200" b="1" i="0" kern="1200" dirty="0">
                <a:solidFill>
                  <a:schemeClr val="tx1"/>
                </a:solidFill>
                <a:effectLst/>
                <a:latin typeface="+mn-lt"/>
                <a:ea typeface="+mn-ea"/>
                <a:cs typeface="+mn-cs"/>
              </a:rPr>
              <a:t>Prioritize taking care of yourself. </a:t>
            </a:r>
          </a:p>
          <a:p>
            <a:r>
              <a:rPr lang="en-CA" sz="1200" b="0" i="0" kern="1200" dirty="0">
                <a:solidFill>
                  <a:schemeClr val="tx1"/>
                </a:solidFill>
                <a:effectLst/>
                <a:latin typeface="+mn-lt"/>
                <a:ea typeface="+mn-ea"/>
                <a:cs typeface="+mn-cs"/>
              </a:rPr>
              <a:t>Consider simple strategies like eating well, exercising, and making time for rest. Take time for yourself. Acknowledge your successes. You are doing the best you can.</a:t>
            </a:r>
          </a:p>
          <a:p>
            <a:r>
              <a:rPr lang="en-CA" sz="1200" b="1" i="0" kern="1200" dirty="0">
                <a:solidFill>
                  <a:schemeClr val="tx1"/>
                </a:solidFill>
                <a:effectLst/>
                <a:latin typeface="+mn-lt"/>
                <a:ea typeface="+mn-ea"/>
                <a:cs typeface="+mn-cs"/>
              </a:rPr>
              <a:t>Be mindful of how you’re feeling. </a:t>
            </a:r>
          </a:p>
          <a:p>
            <a:r>
              <a:rPr lang="en-CA" sz="1200" b="0" i="0" kern="1200" dirty="0">
                <a:solidFill>
                  <a:schemeClr val="tx1"/>
                </a:solidFill>
                <a:effectLst/>
                <a:latin typeface="+mn-lt"/>
                <a:ea typeface="+mn-ea"/>
                <a:cs typeface="+mn-cs"/>
              </a:rPr>
              <a:t>While doing an activity you enjoy, focus on the here-and-now. Notice how each part of an activity gives you satisfaction, hope, joy, stress reduction, etc. This can be as simple as staying present while you are preparing a meal and enjoying each step in that process.  </a:t>
            </a:r>
          </a:p>
          <a:p>
            <a:r>
              <a:rPr lang="en-CA" sz="1200" b="1" i="0" kern="1200" dirty="0">
                <a:solidFill>
                  <a:schemeClr val="tx1"/>
                </a:solidFill>
                <a:effectLst/>
                <a:latin typeface="+mn-lt"/>
                <a:ea typeface="+mn-ea"/>
                <a:cs typeface="+mn-cs"/>
              </a:rPr>
              <a:t>Maintain connections with others. </a:t>
            </a:r>
          </a:p>
          <a:p>
            <a:r>
              <a:rPr lang="en-CA" sz="1200" b="0" i="0" kern="1200" dirty="0">
                <a:solidFill>
                  <a:schemeClr val="tx1"/>
                </a:solidFill>
                <a:effectLst/>
                <a:latin typeface="+mn-lt"/>
                <a:ea typeface="+mn-ea"/>
                <a:cs typeface="+mn-cs"/>
              </a:rPr>
              <a:t>Reach out to people you want to connect with. Call, video chat and/or text message friends, family, neighbors, and co-workers. Write a letter or postcard.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most commonly reported worry among students is worrying about tests. This is ironic, considering the least useful way to approach a test is worrying about it. </a:t>
            </a:r>
          </a:p>
          <a:p>
            <a:r>
              <a:rPr lang="en-US" dirty="0"/>
              <a:t>Did you know, when we worry, our higher order thinking shuts down? It would be more useful in these circumstances to prepare as best you can, ask for help if needed and take care of our body (eat, sleep &amp; exercise) so we can perform at our highest function. </a:t>
            </a:r>
          </a:p>
          <a:p>
            <a:endParaRPr lang="en-US" dirty="0"/>
          </a:p>
          <a:p>
            <a:r>
              <a:rPr lang="en-US" dirty="0"/>
              <a:t>Relaxation techniques are also helpful in high-worry situations such as tests - they remind us to know when enough is enough and to let go and move on - remember, you can only control your actions surrounding a situation, not the outcome!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Forms of anger include abuse, ridicule, physical violence, temper tantrums, sarcasm, and even the silent treatment. </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Hostility and anger are not interchangeable terms - though both appear to have a dampening effect on the body's immune system. </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Anger is a temporary emotion in response to a specific event, while hostility is an attitude motivated by hatefulness and animosity.</a:t>
            </a:r>
          </a:p>
          <a:p>
            <a:pPr marL="171450" indent="-171450">
              <a:buFont typeface="Arial" panose="020B0604020202020204" pitchFamily="34" charset="0"/>
              <a:buChar char="•"/>
            </a:pPr>
            <a:r>
              <a:rPr lang="en-CA" sz="1200" b="0" i="0" u="none" strike="noStrike" kern="1200" dirty="0">
                <a:solidFill>
                  <a:schemeClr val="tx1"/>
                </a:solidFill>
                <a:effectLst/>
                <a:latin typeface="+mn-lt"/>
                <a:ea typeface="+mn-ea"/>
                <a:cs typeface="+mn-cs"/>
              </a:rPr>
              <a:t>Hostility </a:t>
            </a:r>
            <a:r>
              <a:rPr lang="en-CA" sz="1200" b="0" i="0" kern="1200" dirty="0">
                <a:solidFill>
                  <a:schemeClr val="tx1"/>
                </a:solidFill>
                <a:effectLst/>
                <a:latin typeface="+mn-lt"/>
                <a:ea typeface="+mn-ea"/>
                <a:cs typeface="+mn-cs"/>
              </a:rPr>
              <a:t>can be especially dangerous to the heart and may be a good predictor of heart attacks, but can also be dangerous on a psychological level as well. </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People who are hostile tend to be involved in abuse and problems with marriage, higher levels of stress, less job satisfaction, and more problems in working relationships.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Some tips for dealing with anger &amp; hostility:</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Recognize if your emotion is coming from a place of fear (</a:t>
            </a:r>
            <a:r>
              <a:rPr lang="en-CA" sz="1200" b="0" i="0" kern="1200" dirty="0" err="1">
                <a:solidFill>
                  <a:schemeClr val="tx1"/>
                </a:solidFill>
                <a:effectLst/>
                <a:latin typeface="+mn-lt"/>
                <a:ea typeface="+mn-ea"/>
                <a:cs typeface="+mn-cs"/>
              </a:rPr>
              <a:t>ie</a:t>
            </a:r>
            <a:r>
              <a:rPr lang="en-CA" sz="1200" b="0" i="0" kern="1200" dirty="0">
                <a:solidFill>
                  <a:schemeClr val="tx1"/>
                </a:solidFill>
                <a:effectLst/>
                <a:latin typeface="+mn-lt"/>
                <a:ea typeface="+mn-ea"/>
                <a:cs typeface="+mn-cs"/>
              </a:rPr>
              <a:t>. fear of abandonment, ridicule, losing control, etc.). Working on your fears will allow you to manage your anger better.</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Practice letting go by saying something to yourself such as: "Letting go of my anger makes me feel better, and that will make the situation better."</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Figure out your triggers and rehearse better ways to respond to them so you are able to make changes more easily when those situations arise.</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When communicating anger, stick to "I" messages, that focus on your feelings, rather than another persons behaviour.</a:t>
            </a:r>
          </a:p>
          <a:p>
            <a:pPr marL="171450" indent="-171450">
              <a:buFont typeface="Arial" panose="020B0604020202020204" pitchFamily="34" charset="0"/>
              <a:buChar char="•"/>
            </a:pPr>
            <a:r>
              <a:rPr lang="en-CA" sz="1200" b="0" i="0" kern="1200" dirty="0">
                <a:solidFill>
                  <a:schemeClr val="tx1"/>
                </a:solidFill>
                <a:effectLst/>
                <a:latin typeface="+mn-lt"/>
                <a:ea typeface="+mn-ea"/>
                <a:cs typeface="+mn-cs"/>
              </a:rPr>
              <a:t>Set realistic goals in reducing your anger and celebrate small achievements in changed behaviour.</a:t>
            </a:r>
          </a:p>
          <a:p>
            <a:endParaRPr lang="en-CA" sz="1200" b="0" i="0" u="none" strike="noStrike"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we reflect on our action and learn from them, we learn important lessons. Getting buried in the guilt of our past mistakes is not productive - it adds to our stress.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4.png"/><Relationship Id="rId5" Type="http://schemas.openxmlformats.org/officeDocument/2006/relationships/image" Target="../media/image31.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ideo" Target="https://www.youtube.com/embed/j5Sl8LyI7k8?feature=oembed" TargetMode="Externa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png"/><Relationship Id="rId5" Type="http://schemas.openxmlformats.org/officeDocument/2006/relationships/image" Target="../media/image34.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ideo" Target="https://www.youtube.com/embed/t0kACis_dJE?feature=oembed" TargetMode="Externa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openxmlformats.org/officeDocument/2006/relationships/image" Target="../media/image36.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O7RG-B6N1Vw?feature=oembed" TargetMode="External"/><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4.png"/><Relationship Id="rId5" Type="http://schemas.openxmlformats.org/officeDocument/2006/relationships/image" Target="../media/image40.jpe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4.png"/><Relationship Id="rId5" Type="http://schemas.openxmlformats.org/officeDocument/2006/relationships/image" Target="../media/image41.jpe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W6CBb3yX9Zs?feature=oembed" TargetMode="Externa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46.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4.png"/><Relationship Id="rId5" Type="http://schemas.openxmlformats.org/officeDocument/2006/relationships/image" Target="../media/image48.jpe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ideo" Target="https://www.youtube.com/embed/Zyeq-4tvmqE?feature=oembed" TargetMode="Externa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4.png"/><Relationship Id="rId5" Type="http://schemas.openxmlformats.org/officeDocument/2006/relationships/image" Target="../media/image25.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4.m4a"/><Relationship Id="rId7" Type="http://schemas.openxmlformats.org/officeDocument/2006/relationships/image" Target="../media/image26.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audio" Target="../media/media4.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image" Target="../media/image27.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sp>
        <p:nvSpPr>
          <p:cNvPr id="2" name="TextBox 2"/>
          <p:cNvSpPr txBox="1"/>
          <p:nvPr/>
        </p:nvSpPr>
        <p:spPr>
          <a:xfrm>
            <a:off x="4536978" y="3189314"/>
            <a:ext cx="9259875" cy="4388402"/>
          </a:xfrm>
          <a:prstGeom prst="rect">
            <a:avLst/>
          </a:prstGeom>
        </p:spPr>
        <p:txBody>
          <a:bodyPr lIns="0" tIns="0" rIns="0" bIns="0" rtlCol="0" anchor="t">
            <a:spAutoFit/>
          </a:bodyPr>
          <a:lstStyle/>
          <a:p>
            <a:pPr algn="ctr">
              <a:lnSpc>
                <a:spcPts val="11574"/>
              </a:lnSpc>
            </a:pPr>
            <a:r>
              <a:rPr lang="en-US" sz="9565">
                <a:solidFill>
                  <a:srgbClr val="241B14"/>
                </a:solidFill>
                <a:latin typeface="Black Mango Bold"/>
              </a:rPr>
              <a:t>Life-Situation Interventions:</a:t>
            </a:r>
          </a:p>
          <a:p>
            <a:pPr algn="ctr">
              <a:lnSpc>
                <a:spcPts val="11574"/>
              </a:lnSpc>
            </a:pPr>
            <a:endParaRPr lang="en-US" sz="9565">
              <a:solidFill>
                <a:srgbClr val="241B14"/>
              </a:solidFill>
              <a:latin typeface="Black Mango Bold"/>
            </a:endParaRPr>
          </a:p>
        </p:txBody>
      </p:sp>
      <p:sp>
        <p:nvSpPr>
          <p:cNvPr id="3" name="TextBox 3"/>
          <p:cNvSpPr txBox="1"/>
          <p:nvPr/>
        </p:nvSpPr>
        <p:spPr>
          <a:xfrm>
            <a:off x="4536978" y="6210268"/>
            <a:ext cx="9259875" cy="1074835"/>
          </a:xfrm>
          <a:prstGeom prst="rect">
            <a:avLst/>
          </a:prstGeom>
        </p:spPr>
        <p:txBody>
          <a:bodyPr lIns="0" tIns="0" rIns="0" bIns="0" rtlCol="0" anchor="t">
            <a:spAutoFit/>
          </a:bodyPr>
          <a:lstStyle/>
          <a:p>
            <a:pPr algn="ctr">
              <a:lnSpc>
                <a:spcPts val="4282"/>
              </a:lnSpc>
            </a:pPr>
            <a:r>
              <a:rPr lang="en-US" sz="3058">
                <a:solidFill>
                  <a:srgbClr val="241B14"/>
                </a:solidFill>
                <a:latin typeface="Raleway Bold"/>
              </a:rPr>
              <a:t>INTRAPERSONAL WELLNESS, EMOTIONS, AND LIFE EVENTS</a:t>
            </a:r>
          </a:p>
        </p:txBody>
      </p:sp>
      <p:sp>
        <p:nvSpPr>
          <p:cNvPr id="4" name="TextBox 4"/>
          <p:cNvSpPr txBox="1"/>
          <p:nvPr/>
        </p:nvSpPr>
        <p:spPr>
          <a:xfrm>
            <a:off x="-638024" y="7911579"/>
            <a:ext cx="8238541" cy="495970"/>
          </a:xfrm>
          <a:prstGeom prst="rect">
            <a:avLst/>
          </a:prstGeom>
        </p:spPr>
        <p:txBody>
          <a:bodyPr lIns="0" tIns="0" rIns="0" bIns="0" rtlCol="0" anchor="t">
            <a:spAutoFit/>
          </a:bodyPr>
          <a:lstStyle/>
          <a:p>
            <a:pPr algn="ctr">
              <a:lnSpc>
                <a:spcPts val="4200"/>
              </a:lnSpc>
            </a:pPr>
            <a:r>
              <a:rPr lang="en-US" sz="3000" dirty="0">
                <a:solidFill>
                  <a:srgbClr val="241B14"/>
                </a:solidFill>
                <a:latin typeface="Raleway Bold"/>
              </a:rPr>
              <a:t>Week 11</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4852">
            <a:off x="389848" y="2228435"/>
            <a:ext cx="2401592" cy="206973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466128">
            <a:off x="16091658" y="2009265"/>
            <a:ext cx="2335284" cy="1902195"/>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11047">
            <a:off x="-378499" y="7566735"/>
            <a:ext cx="2335447" cy="2292984"/>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35793">
            <a:off x="14215673" y="3510524"/>
            <a:ext cx="2368577" cy="205420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063860">
            <a:off x="1795633" y="5002616"/>
            <a:ext cx="2389119" cy="2384775"/>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94168">
            <a:off x="12540293" y="539019"/>
            <a:ext cx="4069371" cy="1161620"/>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02311">
            <a:off x="16235558" y="5611126"/>
            <a:ext cx="2455890" cy="2339793"/>
          </a:xfrm>
          <a:prstGeom prst="rect">
            <a:avLst/>
          </a:prstGeom>
        </p:spPr>
      </p:pic>
      <p:pic>
        <p:nvPicPr>
          <p:cNvPr id="12" name="Picture 12"/>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1041535">
            <a:off x="2660603" y="8899753"/>
            <a:ext cx="3302088" cy="1242786"/>
          </a:xfrm>
          <a:prstGeom prst="rect">
            <a:avLst/>
          </a:prstGeom>
        </p:spPr>
      </p:pic>
      <p:pic>
        <p:nvPicPr>
          <p:cNvPr id="13" name="Picture 13"/>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912052">
            <a:off x="3066164" y="297810"/>
            <a:ext cx="2490967" cy="1644038"/>
          </a:xfrm>
          <a:prstGeom prst="rect">
            <a:avLst/>
          </a:prstGeom>
        </p:spPr>
      </p:pic>
      <p:pic>
        <p:nvPicPr>
          <p:cNvPr id="14" name="Picture 14"/>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rot="-1116652">
            <a:off x="13870176" y="7557178"/>
            <a:ext cx="2451065" cy="24735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62" b="62"/>
          <a:stretch>
            <a:fillRect/>
          </a:stretch>
        </p:blipFill>
        <p:spPr>
          <a:xfrm>
            <a:off x="11425714" y="0"/>
            <a:ext cx="6862286" cy="10287000"/>
          </a:xfrm>
          <a:prstGeom prst="rect">
            <a:avLst/>
          </a:prstGeom>
        </p:spPr>
      </p:pic>
      <p:grpSp>
        <p:nvGrpSpPr>
          <p:cNvPr id="3" name="Group 3"/>
          <p:cNvGrpSpPr/>
          <p:nvPr/>
        </p:nvGrpSpPr>
        <p:grpSpPr>
          <a:xfrm>
            <a:off x="1066800" y="1869138"/>
            <a:ext cx="9309250" cy="6548724"/>
            <a:chOff x="0" y="0"/>
            <a:chExt cx="12412333" cy="8731633"/>
          </a:xfrm>
        </p:grpSpPr>
        <p:sp>
          <p:nvSpPr>
            <p:cNvPr id="4" name="TextBox 4"/>
            <p:cNvSpPr txBox="1"/>
            <p:nvPr/>
          </p:nvSpPr>
          <p:spPr>
            <a:xfrm>
              <a:off x="0" y="57150"/>
              <a:ext cx="12412333" cy="1259417"/>
            </a:xfrm>
            <a:prstGeom prst="rect">
              <a:avLst/>
            </a:prstGeom>
          </p:spPr>
          <p:txBody>
            <a:bodyPr lIns="0" tIns="0" rIns="0" bIns="0" rtlCol="0" anchor="t">
              <a:spAutoFit/>
            </a:bodyPr>
            <a:lstStyle/>
            <a:p>
              <a:pPr>
                <a:lnSpc>
                  <a:spcPts val="7150"/>
                </a:lnSpc>
              </a:pPr>
              <a:r>
                <a:rPr lang="en-US" sz="6500">
                  <a:solidFill>
                    <a:srgbClr val="241B14"/>
                  </a:solidFill>
                  <a:latin typeface="Raleway Bold"/>
                </a:rPr>
                <a:t>Guilt</a:t>
              </a:r>
            </a:p>
          </p:txBody>
        </p:sp>
        <p:sp>
          <p:nvSpPr>
            <p:cNvPr id="5" name="TextBox 5"/>
            <p:cNvSpPr txBox="1"/>
            <p:nvPr/>
          </p:nvSpPr>
          <p:spPr>
            <a:xfrm>
              <a:off x="0" y="1629157"/>
              <a:ext cx="12412333" cy="7102475"/>
            </a:xfrm>
            <a:prstGeom prst="rect">
              <a:avLst/>
            </a:prstGeom>
          </p:spPr>
          <p:txBody>
            <a:bodyPr lIns="0" tIns="0" rIns="0" bIns="0" rtlCol="0" anchor="t">
              <a:spAutoFit/>
            </a:bodyPr>
            <a:lstStyle/>
            <a:p>
              <a:pPr marL="647695" lvl="1" indent="-323848">
                <a:lnSpc>
                  <a:spcPts val="3899"/>
                </a:lnSpc>
                <a:buFont typeface="Arial"/>
                <a:buChar char="•"/>
              </a:pPr>
              <a:r>
                <a:rPr lang="en-US" sz="2999" dirty="0">
                  <a:solidFill>
                    <a:srgbClr val="241B14"/>
                  </a:solidFill>
                  <a:latin typeface="Raleway"/>
                </a:rPr>
                <a:t>A self-conscious emotion, involving reflection on oneself.</a:t>
              </a:r>
            </a:p>
            <a:p>
              <a:pPr marL="647695" lvl="1" indent="-323848">
                <a:lnSpc>
                  <a:spcPts val="3899"/>
                </a:lnSpc>
                <a:buFont typeface="Arial"/>
                <a:buChar char="•"/>
              </a:pPr>
              <a:r>
                <a:rPr lang="en-US" sz="2999" dirty="0">
                  <a:solidFill>
                    <a:srgbClr val="241B14"/>
                  </a:solidFill>
                  <a:latin typeface="Raleway"/>
                </a:rPr>
                <a:t>People may feel guilt for acts they have committed (or think that they committed), a failure to do something they should have done, or thoughts that they think are morally wrong</a:t>
              </a:r>
            </a:p>
            <a:p>
              <a:pPr marL="647695" lvl="1" indent="-323848">
                <a:lnSpc>
                  <a:spcPts val="3899"/>
                </a:lnSpc>
                <a:buFont typeface="Arial"/>
                <a:buChar char="•"/>
              </a:pPr>
              <a:r>
                <a:rPr lang="en-US" sz="2999" dirty="0">
                  <a:solidFill>
                    <a:srgbClr val="241B14"/>
                  </a:solidFill>
                  <a:latin typeface="Raleway"/>
                </a:rPr>
                <a:t>To let go of guilt, ask:</a:t>
              </a:r>
            </a:p>
            <a:p>
              <a:pPr marL="1295390" lvl="2" indent="-431797">
                <a:lnSpc>
                  <a:spcPts val="3899"/>
                </a:lnSpc>
                <a:buFont typeface="Arial"/>
                <a:buChar char="⚬"/>
              </a:pPr>
              <a:r>
                <a:rPr lang="en-US" sz="2999" dirty="0">
                  <a:solidFill>
                    <a:srgbClr val="241B14"/>
                  </a:solidFill>
                  <a:latin typeface="Raleway"/>
                </a:rPr>
                <a:t>What can I do to make it right?</a:t>
              </a:r>
            </a:p>
            <a:p>
              <a:pPr marL="1295390" lvl="2" indent="-431797">
                <a:lnSpc>
                  <a:spcPts val="3899"/>
                </a:lnSpc>
                <a:buFont typeface="Arial"/>
                <a:buChar char="⚬"/>
              </a:pPr>
              <a:r>
                <a:rPr lang="en-US" sz="2999" dirty="0">
                  <a:solidFill>
                    <a:srgbClr val="241B14"/>
                  </a:solidFill>
                  <a:latin typeface="Raleway"/>
                </a:rPr>
                <a:t>What lessons can I learn that will enable this experience to add value to my life and the lives of others?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7750" r="27749"/>
          <a:stretch>
            <a:fillRect/>
          </a:stretch>
        </p:blipFill>
        <p:spPr>
          <a:xfrm>
            <a:off x="11430000" y="0"/>
            <a:ext cx="6858000" cy="10287000"/>
          </a:xfrm>
          <a:prstGeom prst="rect">
            <a:avLst/>
          </a:prstGeom>
        </p:spPr>
      </p:pic>
      <p:sp>
        <p:nvSpPr>
          <p:cNvPr id="3" name="TextBox 3"/>
          <p:cNvSpPr txBox="1"/>
          <p:nvPr/>
        </p:nvSpPr>
        <p:spPr>
          <a:xfrm>
            <a:off x="2209800" y="1792248"/>
            <a:ext cx="5845808" cy="2263775"/>
          </a:xfrm>
          <a:prstGeom prst="rect">
            <a:avLst/>
          </a:prstGeom>
        </p:spPr>
        <p:txBody>
          <a:bodyPr lIns="0" tIns="0" rIns="0" bIns="0" rtlCol="0" anchor="t">
            <a:spAutoFit/>
          </a:bodyPr>
          <a:lstStyle/>
          <a:p>
            <a:pPr>
              <a:lnSpc>
                <a:spcPts val="8800"/>
              </a:lnSpc>
            </a:pPr>
            <a:r>
              <a:rPr lang="en-US" sz="8000" dirty="0">
                <a:solidFill>
                  <a:srgbClr val="241B14"/>
                </a:solidFill>
                <a:latin typeface="Black Mango Medium Bold"/>
              </a:rPr>
              <a:t>Sleep and Health</a:t>
            </a:r>
          </a:p>
        </p:txBody>
      </p:sp>
      <p:sp>
        <p:nvSpPr>
          <p:cNvPr id="4" name="TextBox 4"/>
          <p:cNvSpPr txBox="1"/>
          <p:nvPr/>
        </p:nvSpPr>
        <p:spPr>
          <a:xfrm>
            <a:off x="2209800" y="4533900"/>
            <a:ext cx="7744858" cy="3968074"/>
          </a:xfrm>
          <a:prstGeom prst="rect">
            <a:avLst/>
          </a:prstGeom>
        </p:spPr>
        <p:txBody>
          <a:bodyPr lIns="0" tIns="0" rIns="0" bIns="0" rtlCol="0" anchor="t">
            <a:spAutoFit/>
          </a:bodyPr>
          <a:lstStyle/>
          <a:p>
            <a:pPr marL="647695" lvl="1" indent="-323848">
              <a:lnSpc>
                <a:spcPts val="3899"/>
              </a:lnSpc>
              <a:buFont typeface="Arial"/>
              <a:buChar char="•"/>
            </a:pPr>
            <a:r>
              <a:rPr lang="en-US" sz="2999" dirty="0">
                <a:solidFill>
                  <a:srgbClr val="241B14"/>
                </a:solidFill>
                <a:latin typeface="Raleway"/>
              </a:rPr>
              <a:t>Sufficient sleep is essential for maintaining optimal physical health, mental and emotional functioning, and cognitive performance.</a:t>
            </a:r>
          </a:p>
          <a:p>
            <a:pPr marL="647695" lvl="1" indent="-323848">
              <a:lnSpc>
                <a:spcPts val="3899"/>
              </a:lnSpc>
              <a:buFont typeface="Arial"/>
              <a:buChar char="•"/>
            </a:pPr>
            <a:r>
              <a:rPr lang="en-US" sz="2999" dirty="0">
                <a:solidFill>
                  <a:srgbClr val="241B14"/>
                </a:solidFill>
                <a:latin typeface="Raleway"/>
              </a:rPr>
              <a:t>Inadequate and poor-quality sleep interfere with quality of life, increase stress levels and can be hazardous to health.</a:t>
            </a:r>
          </a:p>
        </p:txBody>
      </p:sp>
      <p:pic>
        <p:nvPicPr>
          <p:cNvPr id="5" name="Recording (2)">
            <a:hlinkClick r:id="" action="ppaction://media"/>
            <a:extLst>
              <a:ext uri="{FF2B5EF4-FFF2-40B4-BE49-F238E27FC236}">
                <a16:creationId xmlns:a16="http://schemas.microsoft.com/office/drawing/2014/main" id="{605BDABE-B2A3-0D7D-240E-A7DC22276B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8238" y="3028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Online Media 1" descr="What causes insomnia? - Dan Kwartler">
            <a:hlinkClick r:id="" action="ppaction://media"/>
            <a:extLst>
              <a:ext uri="{FF2B5EF4-FFF2-40B4-BE49-F238E27FC236}">
                <a16:creationId xmlns:a16="http://schemas.microsoft.com/office/drawing/2014/main" id="{AF78FAB0-1B03-F240-E8A5-19174BF64738}"/>
              </a:ext>
            </a:extLst>
          </p:cNvPr>
          <p:cNvPicPr>
            <a:picLocks noRot="1" noChangeAspect="1"/>
          </p:cNvPicPr>
          <p:nvPr>
            <a:videoFile r:link="rId1"/>
          </p:nvPr>
        </p:nvPicPr>
        <p:blipFill>
          <a:blip r:embed="rId4"/>
          <a:stretch>
            <a:fillRect/>
          </a:stretch>
        </p:blipFill>
        <p:spPr>
          <a:xfrm>
            <a:off x="40460" y="0"/>
            <a:ext cx="1820708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1" b="31"/>
          <a:stretch>
            <a:fillRect/>
          </a:stretch>
        </p:blipFill>
        <p:spPr>
          <a:xfrm>
            <a:off x="11430000" y="0"/>
            <a:ext cx="6858000" cy="10287000"/>
          </a:xfrm>
          <a:prstGeom prst="rect">
            <a:avLst/>
          </a:prstGeom>
        </p:spPr>
      </p:pic>
      <p:sp>
        <p:nvSpPr>
          <p:cNvPr id="3" name="TextBox 3"/>
          <p:cNvSpPr txBox="1"/>
          <p:nvPr/>
        </p:nvSpPr>
        <p:spPr>
          <a:xfrm>
            <a:off x="1459434" y="1430761"/>
            <a:ext cx="8263098" cy="2263775"/>
          </a:xfrm>
          <a:prstGeom prst="rect">
            <a:avLst/>
          </a:prstGeom>
        </p:spPr>
        <p:txBody>
          <a:bodyPr lIns="0" tIns="0" rIns="0" bIns="0" rtlCol="0" anchor="t">
            <a:spAutoFit/>
          </a:bodyPr>
          <a:lstStyle/>
          <a:p>
            <a:pPr>
              <a:lnSpc>
                <a:spcPts val="8800"/>
              </a:lnSpc>
            </a:pPr>
            <a:r>
              <a:rPr lang="en-US" sz="8000">
                <a:solidFill>
                  <a:srgbClr val="241B14"/>
                </a:solidFill>
                <a:latin typeface="Black Mango Medium Bold"/>
              </a:rPr>
              <a:t>Sleep Through the Ages</a:t>
            </a:r>
          </a:p>
        </p:txBody>
      </p:sp>
      <p:sp>
        <p:nvSpPr>
          <p:cNvPr id="4" name="TextBox 4"/>
          <p:cNvSpPr txBox="1"/>
          <p:nvPr/>
        </p:nvSpPr>
        <p:spPr>
          <a:xfrm>
            <a:off x="1459434" y="4163143"/>
            <a:ext cx="8703602" cy="4804841"/>
          </a:xfrm>
          <a:prstGeom prst="rect">
            <a:avLst/>
          </a:prstGeom>
        </p:spPr>
        <p:txBody>
          <a:bodyPr lIns="0" tIns="0" rIns="0" bIns="0" rtlCol="0" anchor="t">
            <a:spAutoFit/>
          </a:bodyPr>
          <a:lstStyle/>
          <a:p>
            <a:pPr marL="647690" lvl="1" indent="-323845">
              <a:lnSpc>
                <a:spcPts val="4199"/>
              </a:lnSpc>
              <a:buFont typeface="Arial"/>
              <a:buChar char="•"/>
            </a:pPr>
            <a:r>
              <a:rPr lang="en-US" sz="2999" b="1" dirty="0">
                <a:solidFill>
                  <a:srgbClr val="241B14"/>
                </a:solidFill>
                <a:latin typeface="Raleway"/>
              </a:rPr>
              <a:t>Adolescents</a:t>
            </a:r>
            <a:r>
              <a:rPr lang="en-US" sz="2999" dirty="0">
                <a:solidFill>
                  <a:srgbClr val="241B14"/>
                </a:solidFill>
                <a:latin typeface="Raleway"/>
              </a:rPr>
              <a:t> (ages 12-18) </a:t>
            </a:r>
          </a:p>
          <a:p>
            <a:pPr marL="1295381" lvl="2" indent="-431794">
              <a:lnSpc>
                <a:spcPts val="4199"/>
              </a:lnSpc>
              <a:buFont typeface="Arial"/>
              <a:buChar char="⚬"/>
            </a:pPr>
            <a:r>
              <a:rPr lang="en-US" sz="2999" dirty="0">
                <a:solidFill>
                  <a:srgbClr val="241B14"/>
                </a:solidFill>
                <a:latin typeface="Raleway"/>
              </a:rPr>
              <a:t>Need 9 hours of sleep for optimal health. </a:t>
            </a:r>
          </a:p>
          <a:p>
            <a:pPr marL="1295381" lvl="2" indent="-431794">
              <a:lnSpc>
                <a:spcPts val="4199"/>
              </a:lnSpc>
              <a:buFont typeface="Arial"/>
              <a:buChar char="⚬"/>
            </a:pPr>
            <a:r>
              <a:rPr lang="en-US" sz="2999" dirty="0">
                <a:solidFill>
                  <a:srgbClr val="241B14"/>
                </a:solidFill>
                <a:latin typeface="Raleway"/>
              </a:rPr>
              <a:t>Often experience delayed sleep phase syndrome</a:t>
            </a:r>
          </a:p>
          <a:p>
            <a:pPr marL="647690" lvl="1" indent="-323845">
              <a:lnSpc>
                <a:spcPts val="4199"/>
              </a:lnSpc>
              <a:buFont typeface="Arial"/>
              <a:buChar char="•"/>
            </a:pPr>
            <a:r>
              <a:rPr lang="en-US" sz="2999" b="1" dirty="0">
                <a:solidFill>
                  <a:srgbClr val="241B14"/>
                </a:solidFill>
                <a:latin typeface="Raleway"/>
              </a:rPr>
              <a:t>Adults </a:t>
            </a:r>
            <a:r>
              <a:rPr lang="en-US" sz="2999" dirty="0">
                <a:solidFill>
                  <a:srgbClr val="241B14"/>
                </a:solidFill>
                <a:latin typeface="Raleway"/>
              </a:rPr>
              <a:t>(ages 18 to 64)</a:t>
            </a:r>
          </a:p>
          <a:p>
            <a:pPr marL="1295381" lvl="2" indent="-431794">
              <a:lnSpc>
                <a:spcPts val="4199"/>
              </a:lnSpc>
              <a:buFont typeface="Arial"/>
              <a:buChar char="⚬"/>
            </a:pPr>
            <a:r>
              <a:rPr lang="en-US" sz="2999" dirty="0">
                <a:solidFill>
                  <a:srgbClr val="241B14"/>
                </a:solidFill>
                <a:latin typeface="Raleway"/>
              </a:rPr>
              <a:t>7-9 hours of nightly sleep</a:t>
            </a:r>
          </a:p>
          <a:p>
            <a:pPr marL="1295381" lvl="2" indent="-431794">
              <a:lnSpc>
                <a:spcPts val="4199"/>
              </a:lnSpc>
              <a:buFont typeface="Arial"/>
              <a:buChar char="⚬"/>
            </a:pPr>
            <a:r>
              <a:rPr lang="en-US" sz="2999" dirty="0">
                <a:solidFill>
                  <a:srgbClr val="241B14"/>
                </a:solidFill>
                <a:latin typeface="Raleway"/>
              </a:rPr>
              <a:t>More likely to experience sleep disorders</a:t>
            </a:r>
          </a:p>
          <a:p>
            <a:pPr marL="647690" lvl="1" indent="-323845">
              <a:lnSpc>
                <a:spcPts val="4199"/>
              </a:lnSpc>
              <a:buFont typeface="Arial"/>
              <a:buChar char="•"/>
            </a:pPr>
            <a:r>
              <a:rPr lang="en-US" sz="2999" b="1" dirty="0">
                <a:solidFill>
                  <a:srgbClr val="241B14"/>
                </a:solidFill>
                <a:latin typeface="Raleway"/>
              </a:rPr>
              <a:t>Older adults </a:t>
            </a:r>
            <a:r>
              <a:rPr lang="en-US" sz="2999" dirty="0">
                <a:solidFill>
                  <a:srgbClr val="241B14"/>
                </a:solidFill>
                <a:latin typeface="Raleway"/>
              </a:rPr>
              <a:t>(65+)</a:t>
            </a:r>
          </a:p>
          <a:p>
            <a:pPr marL="1295381" lvl="2" indent="-431794">
              <a:lnSpc>
                <a:spcPts val="4199"/>
              </a:lnSpc>
              <a:buFont typeface="Arial"/>
              <a:buChar char="⚬"/>
            </a:pPr>
            <a:r>
              <a:rPr lang="en-US" sz="2999" dirty="0">
                <a:solidFill>
                  <a:srgbClr val="241B14"/>
                </a:solidFill>
                <a:latin typeface="Raleway"/>
              </a:rPr>
              <a:t>7-8 hours recommended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7750" r="27749"/>
          <a:stretch>
            <a:fillRect/>
          </a:stretch>
        </p:blipFill>
        <p:spPr>
          <a:xfrm>
            <a:off x="11430000" y="0"/>
            <a:ext cx="6858000" cy="10287000"/>
          </a:xfrm>
          <a:prstGeom prst="rect">
            <a:avLst/>
          </a:prstGeom>
        </p:spPr>
      </p:pic>
      <p:sp>
        <p:nvSpPr>
          <p:cNvPr id="3" name="TextBox 3"/>
          <p:cNvSpPr txBox="1"/>
          <p:nvPr/>
        </p:nvSpPr>
        <p:spPr>
          <a:xfrm>
            <a:off x="1459434" y="1430761"/>
            <a:ext cx="8263098" cy="2263775"/>
          </a:xfrm>
          <a:prstGeom prst="rect">
            <a:avLst/>
          </a:prstGeom>
        </p:spPr>
        <p:txBody>
          <a:bodyPr lIns="0" tIns="0" rIns="0" bIns="0" rtlCol="0" anchor="t">
            <a:spAutoFit/>
          </a:bodyPr>
          <a:lstStyle/>
          <a:p>
            <a:pPr>
              <a:lnSpc>
                <a:spcPts val="8800"/>
              </a:lnSpc>
            </a:pPr>
            <a:r>
              <a:rPr lang="en-US" sz="8000">
                <a:solidFill>
                  <a:srgbClr val="241B14"/>
                </a:solidFill>
                <a:latin typeface="Black Mango Medium Bold"/>
              </a:rPr>
              <a:t>Sleep and Stress</a:t>
            </a:r>
          </a:p>
        </p:txBody>
      </p:sp>
      <p:sp>
        <p:nvSpPr>
          <p:cNvPr id="4" name="TextBox 4"/>
          <p:cNvSpPr txBox="1"/>
          <p:nvPr/>
        </p:nvSpPr>
        <p:spPr>
          <a:xfrm>
            <a:off x="1459434" y="4163143"/>
            <a:ext cx="8703602" cy="4695826"/>
          </a:xfrm>
          <a:prstGeom prst="rect">
            <a:avLst/>
          </a:prstGeom>
        </p:spPr>
        <p:txBody>
          <a:bodyPr lIns="0" tIns="0" rIns="0" bIns="0" rtlCol="0" anchor="t">
            <a:spAutoFit/>
          </a:bodyPr>
          <a:lstStyle/>
          <a:p>
            <a:pPr marL="647690" lvl="1" indent="-323845">
              <a:lnSpc>
                <a:spcPts val="4199"/>
              </a:lnSpc>
              <a:buFont typeface="Arial"/>
              <a:buChar char="•"/>
            </a:pPr>
            <a:r>
              <a:rPr lang="en-US" sz="2999">
                <a:solidFill>
                  <a:srgbClr val="241B14"/>
                </a:solidFill>
                <a:latin typeface="Raleway"/>
              </a:rPr>
              <a:t>Chronic feelings of stress can cause the nervous system to maintain a heightened state of arousal</a:t>
            </a:r>
          </a:p>
          <a:p>
            <a:pPr marL="1295381" lvl="2" indent="-431794">
              <a:lnSpc>
                <a:spcPts val="4199"/>
              </a:lnSpc>
              <a:buFont typeface="Arial"/>
              <a:buChar char="⚬"/>
            </a:pPr>
            <a:r>
              <a:rPr lang="en-US" sz="2999">
                <a:solidFill>
                  <a:srgbClr val="241B14"/>
                </a:solidFill>
                <a:latin typeface="Raleway"/>
              </a:rPr>
              <a:t>Cause sleep deprivation by delaying the onset of sleep and cause rapid, anxious thoughts to occur at night</a:t>
            </a:r>
          </a:p>
          <a:p>
            <a:pPr marL="647690" lvl="1" indent="-323845">
              <a:lnSpc>
                <a:spcPts val="4199"/>
              </a:lnSpc>
              <a:buFont typeface="Arial"/>
              <a:buChar char="•"/>
            </a:pPr>
            <a:r>
              <a:rPr lang="en-US" sz="2999">
                <a:solidFill>
                  <a:srgbClr val="241B14"/>
                </a:solidFill>
                <a:latin typeface="Raleway"/>
              </a:rPr>
              <a:t>A lack of sleep can cause the body to react as if it's in distress, releasing more of the stress hormone, cortisol.</a:t>
            </a:r>
          </a:p>
        </p:txBody>
      </p:sp>
      <p:pic>
        <p:nvPicPr>
          <p:cNvPr id="5" name="Recording (4)">
            <a:hlinkClick r:id="" action="ppaction://media"/>
            <a:extLst>
              <a:ext uri="{FF2B5EF4-FFF2-40B4-BE49-F238E27FC236}">
                <a16:creationId xmlns:a16="http://schemas.microsoft.com/office/drawing/2014/main" id="{D7D0E2BC-AA9C-3E68-D2D5-9787246AC1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7332" y="45997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Online Media 1" descr="6 tips for better sleep | Sleeping with Science, a TED series">
            <a:hlinkClick r:id="" action="ppaction://media"/>
            <a:extLst>
              <a:ext uri="{FF2B5EF4-FFF2-40B4-BE49-F238E27FC236}">
                <a16:creationId xmlns:a16="http://schemas.microsoft.com/office/drawing/2014/main" id="{4E8B8E13-A661-6650-038A-3FB9A0B884E9}"/>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1002" r="21002"/>
          <a:stretch>
            <a:fillRect/>
          </a:stretch>
        </p:blipFill>
        <p:spPr>
          <a:xfrm>
            <a:off x="0" y="0"/>
            <a:ext cx="8954581" cy="10287000"/>
          </a:xfrm>
          <a:prstGeom prst="rect">
            <a:avLst/>
          </a:prstGeom>
        </p:spPr>
      </p:pic>
      <p:grpSp>
        <p:nvGrpSpPr>
          <p:cNvPr id="3" name="Group 3"/>
          <p:cNvGrpSpPr/>
          <p:nvPr/>
        </p:nvGrpSpPr>
        <p:grpSpPr>
          <a:xfrm>
            <a:off x="9737999" y="1524834"/>
            <a:ext cx="7521301" cy="7237331"/>
            <a:chOff x="0" y="0"/>
            <a:chExt cx="10028401" cy="9649775"/>
          </a:xfrm>
        </p:grpSpPr>
        <p:sp>
          <p:nvSpPr>
            <p:cNvPr id="4" name="TextBox 4"/>
            <p:cNvSpPr txBox="1"/>
            <p:nvPr/>
          </p:nvSpPr>
          <p:spPr>
            <a:xfrm>
              <a:off x="0" y="-9525"/>
              <a:ext cx="10028401" cy="3500220"/>
            </a:xfrm>
            <a:prstGeom prst="rect">
              <a:avLst/>
            </a:prstGeom>
          </p:spPr>
          <p:txBody>
            <a:bodyPr lIns="0" tIns="0" rIns="0" bIns="0" rtlCol="0" anchor="t">
              <a:spAutoFit/>
            </a:bodyPr>
            <a:lstStyle/>
            <a:p>
              <a:pPr marL="0" lvl="0" indent="0">
                <a:lnSpc>
                  <a:spcPts val="10364"/>
                </a:lnSpc>
                <a:spcBef>
                  <a:spcPct val="0"/>
                </a:spcBef>
              </a:pPr>
              <a:r>
                <a:rPr lang="en-US" sz="8565">
                  <a:solidFill>
                    <a:srgbClr val="241B14"/>
                  </a:solidFill>
                  <a:latin typeface="Black Mango Medium Bold"/>
                </a:rPr>
                <a:t>Noise and Stress</a:t>
              </a:r>
            </a:p>
          </p:txBody>
        </p:sp>
        <p:sp>
          <p:nvSpPr>
            <p:cNvPr id="5" name="TextBox 5"/>
            <p:cNvSpPr txBox="1"/>
            <p:nvPr/>
          </p:nvSpPr>
          <p:spPr>
            <a:xfrm>
              <a:off x="0" y="3842699"/>
              <a:ext cx="10028401" cy="5807075"/>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241B14"/>
                  </a:solidFill>
                  <a:latin typeface="Raleway"/>
                </a:rPr>
                <a:t>Noise can increase blood pressure, heart rate, and muscle tension</a:t>
              </a:r>
            </a:p>
            <a:p>
              <a:pPr marL="647695" lvl="1" indent="-323848">
                <a:lnSpc>
                  <a:spcPts val="3899"/>
                </a:lnSpc>
                <a:buFont typeface="Arial"/>
                <a:buChar char="•"/>
              </a:pPr>
              <a:r>
                <a:rPr lang="en-US" sz="2999">
                  <a:solidFill>
                    <a:srgbClr val="241B14"/>
                  </a:solidFill>
                  <a:latin typeface="Raleway"/>
                </a:rPr>
                <a:t>Results in irritation, anxiety, headaches, increased blood pressure, and sleep problems</a:t>
              </a:r>
            </a:p>
            <a:p>
              <a:pPr marL="647695" lvl="1" indent="-323848">
                <a:lnSpc>
                  <a:spcPts val="3899"/>
                </a:lnSpc>
                <a:buFont typeface="Arial"/>
                <a:buChar char="•"/>
              </a:pPr>
              <a:r>
                <a:rPr lang="en-US" sz="2999">
                  <a:solidFill>
                    <a:srgbClr val="241B14"/>
                  </a:solidFill>
                  <a:latin typeface="Raleway"/>
                </a:rPr>
                <a:t>At 85 decibels, stress responses develop</a:t>
              </a:r>
            </a:p>
            <a:p>
              <a:pPr marL="647695" lvl="1" indent="-323848" algn="l">
                <a:lnSpc>
                  <a:spcPts val="3899"/>
                </a:lnSpc>
                <a:buFont typeface="Arial"/>
                <a:buChar char="•"/>
              </a:pPr>
              <a:r>
                <a:rPr lang="en-US" sz="2999">
                  <a:solidFill>
                    <a:srgbClr val="241B14"/>
                  </a:solidFill>
                  <a:latin typeface="Raleway"/>
                </a:rPr>
                <a:t>Prolonged exposure to sounds above 90 dbs result in hearing damage</a:t>
              </a:r>
            </a:p>
          </p:txBody>
        </p:sp>
      </p:grpSp>
      <p:pic>
        <p:nvPicPr>
          <p:cNvPr id="6" name="Recording (2)">
            <a:hlinkClick r:id="" action="ppaction://media"/>
            <a:extLst>
              <a:ext uri="{FF2B5EF4-FFF2-40B4-BE49-F238E27FC236}">
                <a16:creationId xmlns:a16="http://schemas.microsoft.com/office/drawing/2014/main" id="{8440C089-47FD-E2DA-5E59-AF98BAEDC5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49400" y="3086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92" r="592"/>
          <a:stretch>
            <a:fillRect/>
          </a:stretch>
        </p:blipFill>
        <p:spPr>
          <a:xfrm>
            <a:off x="0" y="0"/>
            <a:ext cx="18288000" cy="10287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3360"/>
            <a:ext cx="18288000" cy="102602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6735" r="26735"/>
          <a:stretch>
            <a:fillRect/>
          </a:stretch>
        </p:blipFill>
        <p:spPr>
          <a:xfrm>
            <a:off x="11425714" y="0"/>
            <a:ext cx="6862286" cy="10287000"/>
          </a:xfrm>
          <a:prstGeom prst="rect">
            <a:avLst/>
          </a:prstGeom>
        </p:spPr>
      </p:pic>
      <p:grpSp>
        <p:nvGrpSpPr>
          <p:cNvPr id="3" name="Group 3"/>
          <p:cNvGrpSpPr/>
          <p:nvPr/>
        </p:nvGrpSpPr>
        <p:grpSpPr>
          <a:xfrm>
            <a:off x="1028700" y="2575074"/>
            <a:ext cx="8868746" cy="5510499"/>
            <a:chOff x="0" y="0"/>
            <a:chExt cx="11824994" cy="7347333"/>
          </a:xfrm>
        </p:grpSpPr>
        <p:sp>
          <p:nvSpPr>
            <p:cNvPr id="4" name="TextBox 4"/>
            <p:cNvSpPr txBox="1"/>
            <p:nvPr/>
          </p:nvSpPr>
          <p:spPr>
            <a:xfrm>
              <a:off x="0" y="57150"/>
              <a:ext cx="11824994" cy="2465917"/>
            </a:xfrm>
            <a:prstGeom prst="rect">
              <a:avLst/>
            </a:prstGeom>
          </p:spPr>
          <p:txBody>
            <a:bodyPr lIns="0" tIns="0" rIns="0" bIns="0" rtlCol="0" anchor="t">
              <a:spAutoFit/>
            </a:bodyPr>
            <a:lstStyle/>
            <a:p>
              <a:pPr>
                <a:lnSpc>
                  <a:spcPts val="7150"/>
                </a:lnSpc>
              </a:pPr>
              <a:r>
                <a:rPr lang="en-US" sz="6500">
                  <a:solidFill>
                    <a:srgbClr val="241B14"/>
                  </a:solidFill>
                  <a:latin typeface="Raleway Bold"/>
                </a:rPr>
                <a:t>Reduce Excessive Noise</a:t>
              </a:r>
            </a:p>
          </p:txBody>
        </p:sp>
        <p:sp>
          <p:nvSpPr>
            <p:cNvPr id="5" name="TextBox 5"/>
            <p:cNvSpPr txBox="1"/>
            <p:nvPr/>
          </p:nvSpPr>
          <p:spPr>
            <a:xfrm>
              <a:off x="0" y="2835657"/>
              <a:ext cx="11824994" cy="4511675"/>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241B14"/>
                  </a:solidFill>
                  <a:latin typeface="Raleway"/>
                </a:rPr>
                <a:t>Do a simple noise assessment of your environment</a:t>
              </a:r>
            </a:p>
            <a:p>
              <a:pPr marL="647695" lvl="1" indent="-323848">
                <a:lnSpc>
                  <a:spcPts val="3899"/>
                </a:lnSpc>
                <a:buFont typeface="Arial"/>
                <a:buChar char="•"/>
              </a:pPr>
              <a:r>
                <a:rPr lang="en-US" sz="2999">
                  <a:solidFill>
                    <a:srgbClr val="241B14"/>
                  </a:solidFill>
                  <a:latin typeface="Raleway"/>
                </a:rPr>
                <a:t>Avoid places with high noise level </a:t>
              </a:r>
            </a:p>
            <a:p>
              <a:pPr marL="647695" lvl="1" indent="-323848">
                <a:lnSpc>
                  <a:spcPts val="3899"/>
                </a:lnSpc>
                <a:buFont typeface="Arial"/>
                <a:buChar char="•"/>
              </a:pPr>
              <a:r>
                <a:rPr lang="en-US" sz="2999">
                  <a:solidFill>
                    <a:srgbClr val="241B14"/>
                  </a:solidFill>
                  <a:latin typeface="Raleway"/>
                </a:rPr>
                <a:t>Wear ear plugs</a:t>
              </a:r>
            </a:p>
            <a:p>
              <a:pPr marL="647695" lvl="1" indent="-323848">
                <a:lnSpc>
                  <a:spcPts val="3899"/>
                </a:lnSpc>
                <a:buFont typeface="Arial"/>
                <a:buChar char="•"/>
              </a:pPr>
              <a:r>
                <a:rPr lang="en-US" sz="2999">
                  <a:solidFill>
                    <a:srgbClr val="241B14"/>
                  </a:solidFill>
                  <a:latin typeface="Raleway"/>
                </a:rPr>
                <a:t>Plan for quiet time</a:t>
              </a:r>
            </a:p>
            <a:p>
              <a:pPr marL="647695" lvl="1" indent="-323848">
                <a:lnSpc>
                  <a:spcPts val="3899"/>
                </a:lnSpc>
                <a:buFont typeface="Arial"/>
                <a:buChar char="•"/>
              </a:pPr>
              <a:r>
                <a:rPr lang="en-US" sz="2999">
                  <a:solidFill>
                    <a:srgbClr val="241B14"/>
                  </a:solidFill>
                  <a:latin typeface="Raleway"/>
                </a:rPr>
                <a:t>Turn down the volume</a:t>
              </a:r>
            </a:p>
            <a:p>
              <a:pPr marL="647695" lvl="1" indent="-323848">
                <a:lnSpc>
                  <a:spcPts val="3899"/>
                </a:lnSpc>
                <a:buFont typeface="Arial"/>
                <a:buChar char="•"/>
              </a:pPr>
              <a:r>
                <a:rPr lang="en-US" sz="2999">
                  <a:solidFill>
                    <a:srgbClr val="241B14"/>
                  </a:solidFill>
                  <a:latin typeface="Raleway"/>
                </a:rPr>
                <a:t>Walk away from the noise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Online Media 1" descr="Lonely Days ☔ [sad lofi]">
            <a:hlinkClick r:id="" action="ppaction://media"/>
            <a:extLst>
              <a:ext uri="{FF2B5EF4-FFF2-40B4-BE49-F238E27FC236}">
                <a16:creationId xmlns:a16="http://schemas.microsoft.com/office/drawing/2014/main" id="{9CD23DA4-7097-F2EE-15B3-4CE82E31434F}"/>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16744" r="25151"/>
          <a:stretch>
            <a:fillRect/>
          </a:stretch>
        </p:blipFill>
        <p:spPr>
          <a:xfrm>
            <a:off x="0" y="0"/>
            <a:ext cx="8954581" cy="10287000"/>
          </a:xfrm>
          <a:prstGeom prst="rect">
            <a:avLst/>
          </a:prstGeom>
        </p:spPr>
      </p:pic>
      <p:grpSp>
        <p:nvGrpSpPr>
          <p:cNvPr id="3" name="Group 3"/>
          <p:cNvGrpSpPr/>
          <p:nvPr/>
        </p:nvGrpSpPr>
        <p:grpSpPr>
          <a:xfrm>
            <a:off x="9737999" y="859672"/>
            <a:ext cx="7521301" cy="8567656"/>
            <a:chOff x="0" y="0"/>
            <a:chExt cx="10028401" cy="11423541"/>
          </a:xfrm>
        </p:grpSpPr>
        <p:sp>
          <p:nvSpPr>
            <p:cNvPr id="4" name="TextBox 4"/>
            <p:cNvSpPr txBox="1"/>
            <p:nvPr/>
          </p:nvSpPr>
          <p:spPr>
            <a:xfrm>
              <a:off x="0" y="-9525"/>
              <a:ext cx="10028401" cy="3095513"/>
            </a:xfrm>
            <a:prstGeom prst="rect">
              <a:avLst/>
            </a:prstGeom>
          </p:spPr>
          <p:txBody>
            <a:bodyPr lIns="0" tIns="0" rIns="0" bIns="0" rtlCol="0" anchor="t">
              <a:spAutoFit/>
            </a:bodyPr>
            <a:lstStyle/>
            <a:p>
              <a:pPr marL="0" lvl="0" indent="0">
                <a:lnSpc>
                  <a:spcPts val="9155"/>
                </a:lnSpc>
                <a:spcBef>
                  <a:spcPct val="0"/>
                </a:spcBef>
              </a:pPr>
              <a:r>
                <a:rPr lang="en-US" sz="7566">
                  <a:solidFill>
                    <a:srgbClr val="241B14"/>
                  </a:solidFill>
                  <a:latin typeface="Black Mango Medium Bold"/>
                </a:rPr>
                <a:t>Technology and Stress</a:t>
              </a:r>
            </a:p>
          </p:txBody>
        </p:sp>
        <p:sp>
          <p:nvSpPr>
            <p:cNvPr id="5" name="TextBox 5"/>
            <p:cNvSpPr txBox="1"/>
            <p:nvPr/>
          </p:nvSpPr>
          <p:spPr>
            <a:xfrm>
              <a:off x="0" y="3437992"/>
              <a:ext cx="10028401" cy="7985549"/>
            </a:xfrm>
            <a:prstGeom prst="rect">
              <a:avLst/>
            </a:prstGeom>
          </p:spPr>
          <p:txBody>
            <a:bodyPr lIns="0" tIns="0" rIns="0" bIns="0" rtlCol="0" anchor="t">
              <a:spAutoFit/>
            </a:bodyPr>
            <a:lstStyle/>
            <a:p>
              <a:pPr marL="561337" lvl="1" indent="-280669">
                <a:lnSpc>
                  <a:spcPts val="3379"/>
                </a:lnSpc>
                <a:buFont typeface="Arial"/>
                <a:buChar char="•"/>
              </a:pPr>
              <a:r>
                <a:rPr lang="en-US" sz="2599">
                  <a:solidFill>
                    <a:srgbClr val="241B14"/>
                  </a:solidFill>
                  <a:latin typeface="Raleway"/>
                </a:rPr>
                <a:t>Technology can be very helpful, even healthy. We can use technology to:</a:t>
              </a:r>
            </a:p>
            <a:p>
              <a:pPr marL="1122675" lvl="2" indent="-374225">
                <a:lnSpc>
                  <a:spcPts val="3379"/>
                </a:lnSpc>
                <a:buFont typeface="Arial"/>
                <a:buChar char="⚬"/>
              </a:pPr>
              <a:r>
                <a:rPr lang="en-US" sz="2599">
                  <a:solidFill>
                    <a:srgbClr val="241B14"/>
                  </a:solidFill>
                  <a:latin typeface="Raleway"/>
                </a:rPr>
                <a:t>Keep up-to-date with people we care about</a:t>
              </a:r>
            </a:p>
            <a:p>
              <a:pPr marL="1122675" lvl="2" indent="-374225">
                <a:lnSpc>
                  <a:spcPts val="3379"/>
                </a:lnSpc>
                <a:buFont typeface="Arial"/>
                <a:buChar char="⚬"/>
              </a:pPr>
              <a:r>
                <a:rPr lang="en-US" sz="2599">
                  <a:solidFill>
                    <a:srgbClr val="241B14"/>
                  </a:solidFill>
                  <a:latin typeface="Raleway"/>
                </a:rPr>
                <a:t>Find new people who share our interests, such as joining an online group or club</a:t>
              </a:r>
            </a:p>
            <a:p>
              <a:pPr marL="1122675" lvl="2" indent="-374225">
                <a:lnSpc>
                  <a:spcPts val="3379"/>
                </a:lnSpc>
                <a:buFont typeface="Arial"/>
                <a:buChar char="⚬"/>
              </a:pPr>
              <a:r>
                <a:rPr lang="en-US" sz="2599">
                  <a:solidFill>
                    <a:srgbClr val="241B14"/>
                  </a:solidFill>
                  <a:latin typeface="Raleway"/>
                </a:rPr>
                <a:t>Play games that build skills or teach us something in a fun way</a:t>
              </a:r>
            </a:p>
            <a:p>
              <a:pPr marL="1122675" lvl="2" indent="-374225">
                <a:lnSpc>
                  <a:spcPts val="3379"/>
                </a:lnSpc>
                <a:buFont typeface="Arial"/>
                <a:buChar char="⚬"/>
              </a:pPr>
              <a:r>
                <a:rPr lang="en-US" sz="2599">
                  <a:solidFill>
                    <a:srgbClr val="241B14"/>
                  </a:solidFill>
                  <a:latin typeface="Raleway"/>
                </a:rPr>
                <a:t>Watch videos that inspire us, move us, or make us laugh</a:t>
              </a:r>
            </a:p>
            <a:p>
              <a:pPr marL="1122675" lvl="2" indent="-374225">
                <a:lnSpc>
                  <a:spcPts val="3379"/>
                </a:lnSpc>
                <a:buFont typeface="Arial"/>
                <a:buChar char="⚬"/>
              </a:pPr>
              <a:r>
                <a:rPr lang="en-US" sz="2599">
                  <a:solidFill>
                    <a:srgbClr val="241B14"/>
                  </a:solidFill>
                  <a:latin typeface="Raleway"/>
                </a:rPr>
                <a:t>Organize our time or tasks, such as using calendars or checklists to schedule priorities</a:t>
              </a:r>
            </a:p>
            <a:p>
              <a:pPr marL="1122675" lvl="2" indent="-374225" algn="l">
                <a:lnSpc>
                  <a:spcPts val="3379"/>
                </a:lnSpc>
                <a:buFont typeface="Arial"/>
                <a:buChar char="⚬"/>
              </a:pPr>
              <a:r>
                <a:rPr lang="en-US" sz="2599">
                  <a:solidFill>
                    <a:srgbClr val="241B14"/>
                  </a:solidFill>
                  <a:latin typeface="Raleway"/>
                </a:rPr>
                <a:t>Monitor physical activity and health goals</a:t>
              </a:r>
            </a:p>
          </p:txBody>
        </p:sp>
      </p:grpSp>
      <p:pic>
        <p:nvPicPr>
          <p:cNvPr id="6" name="Recording">
            <a:hlinkClick r:id="" action="ppaction://media"/>
            <a:extLst>
              <a:ext uri="{FF2B5EF4-FFF2-40B4-BE49-F238E27FC236}">
                <a16:creationId xmlns:a16="http://schemas.microsoft.com/office/drawing/2014/main" id="{7172AD81-8B54-D8E8-7603-D73FE301CB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154400" y="20445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11730" b="11730"/>
          <a:stretch>
            <a:fillRect/>
          </a:stretch>
        </p:blipFill>
        <p:spPr>
          <a:xfrm>
            <a:off x="0" y="0"/>
            <a:ext cx="8954581" cy="10287000"/>
          </a:xfrm>
          <a:prstGeom prst="rect">
            <a:avLst/>
          </a:prstGeom>
        </p:spPr>
      </p:pic>
      <p:grpSp>
        <p:nvGrpSpPr>
          <p:cNvPr id="3" name="Group 3"/>
          <p:cNvGrpSpPr/>
          <p:nvPr/>
        </p:nvGrpSpPr>
        <p:grpSpPr>
          <a:xfrm>
            <a:off x="9737999" y="1133357"/>
            <a:ext cx="7521301" cy="8020286"/>
            <a:chOff x="0" y="0"/>
            <a:chExt cx="10028401" cy="10693715"/>
          </a:xfrm>
        </p:grpSpPr>
        <p:sp>
          <p:nvSpPr>
            <p:cNvPr id="4" name="TextBox 4"/>
            <p:cNvSpPr txBox="1"/>
            <p:nvPr/>
          </p:nvSpPr>
          <p:spPr>
            <a:xfrm>
              <a:off x="0" y="-9525"/>
              <a:ext cx="10028401" cy="3095513"/>
            </a:xfrm>
            <a:prstGeom prst="rect">
              <a:avLst/>
            </a:prstGeom>
          </p:spPr>
          <p:txBody>
            <a:bodyPr lIns="0" tIns="0" rIns="0" bIns="0" rtlCol="0" anchor="t">
              <a:spAutoFit/>
            </a:bodyPr>
            <a:lstStyle/>
            <a:p>
              <a:pPr marL="0" lvl="0" indent="0">
                <a:lnSpc>
                  <a:spcPts val="9155"/>
                </a:lnSpc>
                <a:spcBef>
                  <a:spcPct val="0"/>
                </a:spcBef>
              </a:pPr>
              <a:r>
                <a:rPr lang="en-US" sz="7566">
                  <a:solidFill>
                    <a:srgbClr val="241B14"/>
                  </a:solidFill>
                  <a:latin typeface="Black Mango Medium Bold"/>
                </a:rPr>
                <a:t>Technology and Stress</a:t>
              </a:r>
            </a:p>
          </p:txBody>
        </p:sp>
        <p:sp>
          <p:nvSpPr>
            <p:cNvPr id="5" name="TextBox 5"/>
            <p:cNvSpPr txBox="1"/>
            <p:nvPr/>
          </p:nvSpPr>
          <p:spPr>
            <a:xfrm>
              <a:off x="0" y="3409417"/>
              <a:ext cx="10028401" cy="7284298"/>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241B14"/>
                  </a:solidFill>
                  <a:latin typeface="Raleway"/>
                </a:rPr>
                <a:t>Technology can be a problem when it no longer helps and begins to cause harm such as feeling overwhelmed or anxious </a:t>
              </a:r>
            </a:p>
            <a:p>
              <a:pPr marL="561332" lvl="1" indent="-280666">
                <a:lnSpc>
                  <a:spcPts val="3639"/>
                </a:lnSpc>
                <a:buFont typeface="Arial"/>
                <a:buChar char="•"/>
              </a:pPr>
              <a:r>
                <a:rPr lang="en-US" sz="2599">
                  <a:solidFill>
                    <a:srgbClr val="241B14"/>
                  </a:solidFill>
                  <a:latin typeface="Raleway"/>
                </a:rPr>
                <a:t>Technology may be harming you if you:</a:t>
              </a:r>
            </a:p>
            <a:p>
              <a:pPr marL="561332" lvl="1" indent="-280666">
                <a:lnSpc>
                  <a:spcPts val="3639"/>
                </a:lnSpc>
                <a:buFont typeface="Arial"/>
                <a:buChar char="•"/>
              </a:pPr>
              <a:r>
                <a:rPr lang="en-US" sz="2599">
                  <a:solidFill>
                    <a:srgbClr val="241B14"/>
                  </a:solidFill>
                  <a:latin typeface="Raleway"/>
                </a:rPr>
                <a:t>Feel pressure to look a certain way on social media or other sites</a:t>
              </a:r>
            </a:p>
            <a:p>
              <a:pPr marL="561332" lvl="1" indent="-280666">
                <a:lnSpc>
                  <a:spcPts val="3639"/>
                </a:lnSpc>
                <a:buFont typeface="Arial"/>
                <a:buChar char="•"/>
              </a:pPr>
              <a:r>
                <a:rPr lang="en-US" sz="2599">
                  <a:solidFill>
                    <a:srgbClr val="241B14"/>
                  </a:solidFill>
                  <a:latin typeface="Raleway"/>
                </a:rPr>
                <a:t>Feel disappointed if you don't immediately get a reply to a message or post</a:t>
              </a:r>
            </a:p>
            <a:p>
              <a:pPr marL="561332" lvl="1" indent="-280666">
                <a:lnSpc>
                  <a:spcPts val="3639"/>
                </a:lnSpc>
                <a:buFont typeface="Arial"/>
                <a:buChar char="•"/>
              </a:pPr>
              <a:r>
                <a:rPr lang="en-US" sz="2599">
                  <a:solidFill>
                    <a:srgbClr val="241B14"/>
                  </a:solidFill>
                  <a:latin typeface="Raleway"/>
                </a:rPr>
                <a:t>Can't ever see myself without my favourite technology for too long</a:t>
              </a:r>
            </a:p>
            <a:p>
              <a:pPr marL="561332" lvl="1" indent="-280666" algn="l">
                <a:lnSpc>
                  <a:spcPts val="3639"/>
                </a:lnSpc>
                <a:buFont typeface="Arial"/>
                <a:buChar char="•"/>
              </a:pPr>
              <a:r>
                <a:rPr lang="en-US" sz="2599">
                  <a:solidFill>
                    <a:srgbClr val="241B14"/>
                  </a:solidFill>
                  <a:latin typeface="Raleway"/>
                </a:rPr>
                <a:t>Technology use is impacting my health, like sleep, eating habits, or my exercise routine</a:t>
              </a:r>
            </a:p>
          </p:txBody>
        </p:sp>
      </p:grpSp>
      <p:pic>
        <p:nvPicPr>
          <p:cNvPr id="6" name="Recording (6)">
            <a:hlinkClick r:id="" action="ppaction://media"/>
            <a:extLst>
              <a:ext uri="{FF2B5EF4-FFF2-40B4-BE49-F238E27FC236}">
                <a16:creationId xmlns:a16="http://schemas.microsoft.com/office/drawing/2014/main" id="{FFCB2C39-A7B9-9E84-5BC6-CBB42871FD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154400" y="2476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How Is Your Phone Changing You?">
            <a:hlinkClick r:id="" action="ppaction://media"/>
            <a:extLst>
              <a:ext uri="{FF2B5EF4-FFF2-40B4-BE49-F238E27FC236}">
                <a16:creationId xmlns:a16="http://schemas.microsoft.com/office/drawing/2014/main" id="{FF8201A9-EECC-122C-DF9C-0A720C3DB0CC}"/>
              </a:ext>
            </a:extLst>
          </p:cNvPr>
          <p:cNvPicPr>
            <a:picLocks noRot="1" noChangeAspect="1"/>
          </p:cNvPicPr>
          <p:nvPr>
            <a:videoFile r:link="rId1"/>
          </p:nvPr>
        </p:nvPicPr>
        <p:blipFill>
          <a:blip r:embed="rId4"/>
          <a:stretch>
            <a:fillRect/>
          </a:stretch>
        </p:blipFill>
        <p:spPr>
          <a:xfrm>
            <a:off x="0" y="-22860"/>
            <a:ext cx="18247540" cy="10309860"/>
          </a:xfrm>
          <a:prstGeom prst="rect">
            <a:avLst/>
          </a:prstGeom>
        </p:spPr>
      </p:pic>
    </p:spTree>
    <p:extLst>
      <p:ext uri="{BB962C8B-B14F-4D97-AF65-F5344CB8AC3E}">
        <p14:creationId xmlns:p14="http://schemas.microsoft.com/office/powerpoint/2010/main" val="152938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0175" r="10175"/>
          <a:stretch>
            <a:fillRect/>
          </a:stretch>
        </p:blipFill>
        <p:spPr>
          <a:xfrm>
            <a:off x="0" y="0"/>
            <a:ext cx="8954581" cy="10287000"/>
          </a:xfrm>
          <a:prstGeom prst="rect">
            <a:avLst/>
          </a:prstGeom>
        </p:spPr>
      </p:pic>
      <p:grpSp>
        <p:nvGrpSpPr>
          <p:cNvPr id="3" name="Group 3"/>
          <p:cNvGrpSpPr/>
          <p:nvPr/>
        </p:nvGrpSpPr>
        <p:grpSpPr>
          <a:xfrm>
            <a:off x="9737999" y="780932"/>
            <a:ext cx="7521301" cy="8725136"/>
            <a:chOff x="0" y="0"/>
            <a:chExt cx="10028401" cy="11633515"/>
          </a:xfrm>
        </p:grpSpPr>
        <p:sp>
          <p:nvSpPr>
            <p:cNvPr id="4" name="TextBox 4"/>
            <p:cNvSpPr txBox="1"/>
            <p:nvPr/>
          </p:nvSpPr>
          <p:spPr>
            <a:xfrm>
              <a:off x="0" y="-9525"/>
              <a:ext cx="10028401" cy="4644913"/>
            </a:xfrm>
            <a:prstGeom prst="rect">
              <a:avLst/>
            </a:prstGeom>
          </p:spPr>
          <p:txBody>
            <a:bodyPr lIns="0" tIns="0" rIns="0" bIns="0" rtlCol="0" anchor="t">
              <a:spAutoFit/>
            </a:bodyPr>
            <a:lstStyle/>
            <a:p>
              <a:pPr marL="0" lvl="0" indent="0">
                <a:lnSpc>
                  <a:spcPts val="9155"/>
                </a:lnSpc>
                <a:spcBef>
                  <a:spcPct val="0"/>
                </a:spcBef>
              </a:pPr>
              <a:r>
                <a:rPr lang="en-US" sz="7566">
                  <a:solidFill>
                    <a:srgbClr val="241B14"/>
                  </a:solidFill>
                  <a:latin typeface="Black Mango Medium Bold"/>
                </a:rPr>
                <a:t>Finding a Balance with Technology</a:t>
              </a:r>
            </a:p>
          </p:txBody>
        </p:sp>
        <p:sp>
          <p:nvSpPr>
            <p:cNvPr id="5" name="TextBox 5"/>
            <p:cNvSpPr txBox="1"/>
            <p:nvPr/>
          </p:nvSpPr>
          <p:spPr>
            <a:xfrm>
              <a:off x="0" y="4958817"/>
              <a:ext cx="10028401" cy="6674698"/>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241B14"/>
                  </a:solidFill>
                  <a:latin typeface="Raleway"/>
                </a:rPr>
                <a:t>Turn off unnecessary notifications. </a:t>
              </a:r>
            </a:p>
            <a:p>
              <a:pPr marL="561332" lvl="1" indent="-280666">
                <a:lnSpc>
                  <a:spcPts val="3639"/>
                </a:lnSpc>
                <a:buFont typeface="Arial"/>
                <a:buChar char="•"/>
              </a:pPr>
              <a:r>
                <a:rPr lang="en-US" sz="2599">
                  <a:solidFill>
                    <a:srgbClr val="241B14"/>
                  </a:solidFill>
                  <a:latin typeface="Raleway"/>
                </a:rPr>
                <a:t>Use apps and programs that limit your access to certain website, apps, or other features.</a:t>
              </a:r>
            </a:p>
            <a:p>
              <a:pPr marL="561332" lvl="1" indent="-280666">
                <a:lnSpc>
                  <a:spcPts val="3639"/>
                </a:lnSpc>
                <a:buFont typeface="Arial"/>
                <a:buChar char="•"/>
              </a:pPr>
              <a:r>
                <a:rPr lang="en-US" sz="2599">
                  <a:solidFill>
                    <a:srgbClr val="241B14"/>
                  </a:solidFill>
                  <a:latin typeface="Raleway"/>
                </a:rPr>
                <a:t>Try to reduce screen time before bed and keep screens out of the bedroom. </a:t>
              </a:r>
            </a:p>
            <a:p>
              <a:pPr marL="561332" lvl="1" indent="-280666">
                <a:lnSpc>
                  <a:spcPts val="3639"/>
                </a:lnSpc>
                <a:buFont typeface="Arial"/>
                <a:buChar char="•"/>
              </a:pPr>
              <a:r>
                <a:rPr lang="en-US" sz="2599">
                  <a:solidFill>
                    <a:srgbClr val="241B14"/>
                  </a:solidFill>
                  <a:latin typeface="Raleway"/>
                </a:rPr>
                <a:t>Regularly choose off-screen activities over on-screen activities. </a:t>
              </a:r>
            </a:p>
            <a:p>
              <a:pPr marL="561332" lvl="1" indent="-280666">
                <a:lnSpc>
                  <a:spcPts val="3639"/>
                </a:lnSpc>
                <a:buFont typeface="Arial"/>
                <a:buChar char="•"/>
              </a:pPr>
              <a:r>
                <a:rPr lang="en-US" sz="2599">
                  <a:solidFill>
                    <a:srgbClr val="241B14"/>
                  </a:solidFill>
                  <a:latin typeface="Raleway"/>
                </a:rPr>
                <a:t>Reduce distractions- focus on one activity</a:t>
              </a:r>
            </a:p>
            <a:p>
              <a:pPr marL="561332" lvl="1" indent="-280666" algn="l">
                <a:lnSpc>
                  <a:spcPts val="3639"/>
                </a:lnSpc>
                <a:buFont typeface="Arial"/>
                <a:buChar char="•"/>
              </a:pPr>
              <a:r>
                <a:rPr lang="en-US" sz="2599">
                  <a:solidFill>
                    <a:srgbClr val="241B14"/>
                  </a:solidFill>
                  <a:latin typeface="Raleway"/>
                </a:rPr>
                <a:t>Avoid comparing yourself to people you see online, including your friends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grpSp>
        <p:nvGrpSpPr>
          <p:cNvPr id="2" name="Group 2"/>
          <p:cNvGrpSpPr/>
          <p:nvPr/>
        </p:nvGrpSpPr>
        <p:grpSpPr>
          <a:xfrm>
            <a:off x="7759955" y="0"/>
            <a:ext cx="10528045" cy="10287000"/>
            <a:chOff x="0" y="0"/>
            <a:chExt cx="14037393" cy="13716000"/>
          </a:xfrm>
        </p:grpSpPr>
        <p:pic>
          <p:nvPicPr>
            <p:cNvPr id="3" name="Picture 3"/>
            <p:cNvPicPr>
              <a:picLocks noChangeAspect="1"/>
            </p:cNvPicPr>
            <p:nvPr/>
          </p:nvPicPr>
          <p:blipFill>
            <a:blip r:embed="rId5"/>
            <a:srcRect l="15842" r="15842"/>
            <a:stretch>
              <a:fillRect/>
            </a:stretch>
          </p:blipFill>
          <p:spPr>
            <a:xfrm>
              <a:off x="0" y="0"/>
              <a:ext cx="7018697" cy="6858000"/>
            </a:xfrm>
            <a:prstGeom prst="rect">
              <a:avLst/>
            </a:prstGeom>
          </p:spPr>
        </p:pic>
        <p:pic>
          <p:nvPicPr>
            <p:cNvPr id="4" name="Picture 4"/>
            <p:cNvPicPr>
              <a:picLocks noChangeAspect="1"/>
            </p:cNvPicPr>
            <p:nvPr/>
          </p:nvPicPr>
          <p:blipFill>
            <a:blip r:embed="rId6"/>
            <a:srcRect l="15906" r="15906"/>
            <a:stretch>
              <a:fillRect/>
            </a:stretch>
          </p:blipFill>
          <p:spPr>
            <a:xfrm>
              <a:off x="0" y="6858000"/>
              <a:ext cx="7018697" cy="6858000"/>
            </a:xfrm>
            <a:prstGeom prst="rect">
              <a:avLst/>
            </a:prstGeom>
          </p:spPr>
        </p:pic>
        <p:pic>
          <p:nvPicPr>
            <p:cNvPr id="5" name="Picture 5"/>
            <p:cNvPicPr>
              <a:picLocks noChangeAspect="1"/>
            </p:cNvPicPr>
            <p:nvPr/>
          </p:nvPicPr>
          <p:blipFill>
            <a:blip r:embed="rId7"/>
            <a:srcRect l="32932" r="32932"/>
            <a:stretch>
              <a:fillRect/>
            </a:stretch>
          </p:blipFill>
          <p:spPr>
            <a:xfrm>
              <a:off x="7018697" y="0"/>
              <a:ext cx="7018697" cy="13716000"/>
            </a:xfrm>
            <a:prstGeom prst="rect">
              <a:avLst/>
            </a:prstGeom>
          </p:spPr>
        </p:pic>
      </p:grpSp>
      <p:sp>
        <p:nvSpPr>
          <p:cNvPr id="6" name="TextBox 6"/>
          <p:cNvSpPr txBox="1"/>
          <p:nvPr/>
        </p:nvSpPr>
        <p:spPr>
          <a:xfrm>
            <a:off x="1028700" y="2583841"/>
            <a:ext cx="6154773" cy="2108200"/>
          </a:xfrm>
          <a:prstGeom prst="rect">
            <a:avLst/>
          </a:prstGeom>
        </p:spPr>
        <p:txBody>
          <a:bodyPr lIns="0" tIns="0" rIns="0" bIns="0" rtlCol="0" anchor="t">
            <a:spAutoFit/>
          </a:bodyPr>
          <a:lstStyle/>
          <a:p>
            <a:pPr>
              <a:lnSpc>
                <a:spcPts val="8450"/>
              </a:lnSpc>
            </a:pPr>
            <a:r>
              <a:rPr lang="en-US" sz="6500">
                <a:solidFill>
                  <a:srgbClr val="241B14"/>
                </a:solidFill>
                <a:latin typeface="Black Mango Medium"/>
              </a:rPr>
              <a:t>LIFE EVENTS AND STRESS</a:t>
            </a:r>
          </a:p>
        </p:txBody>
      </p:sp>
      <p:sp>
        <p:nvSpPr>
          <p:cNvPr id="7" name="TextBox 7"/>
          <p:cNvSpPr txBox="1"/>
          <p:nvPr/>
        </p:nvSpPr>
        <p:spPr>
          <a:xfrm>
            <a:off x="860791" y="5076825"/>
            <a:ext cx="6089474" cy="3190875"/>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241B14"/>
                </a:solidFill>
                <a:latin typeface="Raleway"/>
              </a:rPr>
              <a:t>A </a:t>
            </a:r>
            <a:r>
              <a:rPr lang="en-US" sz="3000">
                <a:solidFill>
                  <a:srgbClr val="241B14"/>
                </a:solidFill>
                <a:latin typeface="Raleway Bold"/>
              </a:rPr>
              <a:t>life event </a:t>
            </a:r>
            <a:r>
              <a:rPr lang="en-US" sz="3000">
                <a:solidFill>
                  <a:srgbClr val="241B14"/>
                </a:solidFill>
                <a:latin typeface="Raleway"/>
              </a:rPr>
              <a:t>is a significant experience which can lead to an increase in stress.</a:t>
            </a:r>
          </a:p>
          <a:p>
            <a:pPr marL="647702" lvl="1" indent="-323851">
              <a:lnSpc>
                <a:spcPts val="4200"/>
              </a:lnSpc>
              <a:buFont typeface="Arial"/>
              <a:buChar char="•"/>
            </a:pPr>
            <a:r>
              <a:rPr lang="en-US" sz="3000">
                <a:solidFill>
                  <a:srgbClr val="241B14"/>
                </a:solidFill>
                <a:latin typeface="Raleway"/>
              </a:rPr>
              <a:t>May require extra energy for adjustments to be made</a:t>
            </a:r>
          </a:p>
          <a:p>
            <a:pPr marL="647702" lvl="1" indent="-323851">
              <a:lnSpc>
                <a:spcPts val="4200"/>
              </a:lnSpc>
              <a:buFont typeface="Arial"/>
              <a:buChar char="•"/>
            </a:pPr>
            <a:r>
              <a:rPr lang="en-US" sz="3000">
                <a:solidFill>
                  <a:srgbClr val="241B14"/>
                </a:solidFill>
                <a:latin typeface="Raleway"/>
              </a:rPr>
              <a:t>Ex. Vacation or divorce</a:t>
            </a:r>
          </a:p>
        </p:txBody>
      </p:sp>
      <p:pic>
        <p:nvPicPr>
          <p:cNvPr id="8" name="Recording (2)">
            <a:hlinkClick r:id="" action="ppaction://media"/>
            <a:extLst>
              <a:ext uri="{FF2B5EF4-FFF2-40B4-BE49-F238E27FC236}">
                <a16:creationId xmlns:a16="http://schemas.microsoft.com/office/drawing/2014/main" id="{9A588455-CEE4-05BB-5C81-C5BA40FD19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9100" y="5753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658863"/>
            <a:ext cx="18288000" cy="89692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sp>
        <p:nvSpPr>
          <p:cNvPr id="2" name="TextBox 2"/>
          <p:cNvSpPr txBox="1"/>
          <p:nvPr/>
        </p:nvSpPr>
        <p:spPr>
          <a:xfrm>
            <a:off x="1028700" y="1517041"/>
            <a:ext cx="6802573" cy="4241800"/>
          </a:xfrm>
          <a:prstGeom prst="rect">
            <a:avLst/>
          </a:prstGeom>
        </p:spPr>
        <p:txBody>
          <a:bodyPr lIns="0" tIns="0" rIns="0" bIns="0" rtlCol="0" anchor="t">
            <a:spAutoFit/>
          </a:bodyPr>
          <a:lstStyle/>
          <a:p>
            <a:pPr>
              <a:lnSpc>
                <a:spcPts val="8450"/>
              </a:lnSpc>
            </a:pPr>
            <a:r>
              <a:rPr lang="en-US" sz="6500">
                <a:solidFill>
                  <a:srgbClr val="241B14"/>
                </a:solidFill>
                <a:latin typeface="Black Mango Medium"/>
              </a:rPr>
              <a:t>DELONGIS’ HASSLES AND UPLIFTS SCALE</a:t>
            </a:r>
          </a:p>
          <a:p>
            <a:pPr>
              <a:lnSpc>
                <a:spcPts val="8450"/>
              </a:lnSpc>
            </a:pPr>
            <a:endParaRPr lang="en-US" sz="6500">
              <a:solidFill>
                <a:srgbClr val="241B14"/>
              </a:solidFill>
              <a:latin typeface="Black Mango Medium"/>
            </a:endParaRPr>
          </a:p>
        </p:txBody>
      </p:sp>
      <p:sp>
        <p:nvSpPr>
          <p:cNvPr id="3" name="TextBox 3"/>
          <p:cNvSpPr txBox="1"/>
          <p:nvPr/>
        </p:nvSpPr>
        <p:spPr>
          <a:xfrm>
            <a:off x="860791" y="5076825"/>
            <a:ext cx="9846714" cy="4257675"/>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241B14"/>
                </a:solidFill>
                <a:latin typeface="Raleway"/>
              </a:rPr>
              <a:t>Examines daily hassles and uplifts with life events as measures of stress</a:t>
            </a:r>
          </a:p>
          <a:p>
            <a:pPr marL="647702" lvl="1" indent="-323851">
              <a:lnSpc>
                <a:spcPts val="4200"/>
              </a:lnSpc>
              <a:buFont typeface="Arial"/>
              <a:buChar char="•"/>
            </a:pPr>
            <a:r>
              <a:rPr lang="en-US" sz="3000">
                <a:solidFill>
                  <a:srgbClr val="241B14"/>
                </a:solidFill>
                <a:latin typeface="Raleway Bold"/>
              </a:rPr>
              <a:t>Daily hassle:</a:t>
            </a:r>
            <a:r>
              <a:rPr lang="en-US" sz="3000">
                <a:solidFill>
                  <a:srgbClr val="241B14"/>
                </a:solidFill>
                <a:latin typeface="Raleway"/>
              </a:rPr>
              <a:t> relatively minor events that happen during the course of the normal day</a:t>
            </a:r>
          </a:p>
          <a:p>
            <a:pPr marL="647702" lvl="1" indent="-323851">
              <a:lnSpc>
                <a:spcPts val="4200"/>
              </a:lnSpc>
              <a:buFont typeface="Arial"/>
              <a:buChar char="•"/>
            </a:pPr>
            <a:r>
              <a:rPr lang="en-US" sz="3000">
                <a:solidFill>
                  <a:srgbClr val="241B14"/>
                </a:solidFill>
                <a:latin typeface="Raleway Bold"/>
              </a:rPr>
              <a:t>Daily uplifts: </a:t>
            </a:r>
            <a:r>
              <a:rPr lang="en-US" sz="3000">
                <a:solidFill>
                  <a:srgbClr val="241B14"/>
                </a:solidFill>
                <a:latin typeface="Raleway"/>
              </a:rPr>
              <a:t>positive everyday experiences that are thought to counteract the effects of daily hassles</a:t>
            </a:r>
          </a:p>
          <a:p>
            <a:pPr marL="647702" lvl="1" indent="-323851">
              <a:lnSpc>
                <a:spcPts val="4200"/>
              </a:lnSpc>
              <a:buFont typeface="Arial"/>
              <a:buChar char="•"/>
            </a:pPr>
            <a:r>
              <a:rPr lang="en-US" sz="3000">
                <a:solidFill>
                  <a:srgbClr val="241B14"/>
                </a:solidFill>
                <a:latin typeface="Raleway"/>
              </a:rPr>
              <a:t>Found that the hassles, correlated negatively with their reported health</a:t>
            </a:r>
          </a:p>
        </p:txBody>
      </p:sp>
      <p:pic>
        <p:nvPicPr>
          <p:cNvPr id="4" name="Picture 4"/>
          <p:cNvPicPr>
            <a:picLocks noChangeAspect="1"/>
          </p:cNvPicPr>
          <p:nvPr/>
        </p:nvPicPr>
        <p:blipFill>
          <a:blip r:embed="rId5"/>
          <a:srcRect l="27736" r="27736"/>
          <a:stretch>
            <a:fillRect/>
          </a:stretch>
        </p:blipFill>
        <p:spPr>
          <a:xfrm>
            <a:off x="11425714" y="0"/>
            <a:ext cx="6862286" cy="10287000"/>
          </a:xfrm>
          <a:prstGeom prst="rect">
            <a:avLst/>
          </a:prstGeom>
        </p:spPr>
      </p:pic>
      <p:pic>
        <p:nvPicPr>
          <p:cNvPr id="5" name="Recording (3)">
            <a:hlinkClick r:id="" action="ppaction://media"/>
            <a:extLst>
              <a:ext uri="{FF2B5EF4-FFF2-40B4-BE49-F238E27FC236}">
                <a16:creationId xmlns:a16="http://schemas.microsoft.com/office/drawing/2014/main" id="{0DBD22CF-D053-AFA2-66B6-602A657B53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96637" y="299559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62" b="62"/>
          <a:stretch>
            <a:fillRect/>
          </a:stretch>
        </p:blipFill>
        <p:spPr>
          <a:xfrm>
            <a:off x="11425714" y="0"/>
            <a:ext cx="6862286" cy="10287000"/>
          </a:xfrm>
          <a:prstGeom prst="rect">
            <a:avLst/>
          </a:prstGeom>
        </p:spPr>
      </p:pic>
      <p:grpSp>
        <p:nvGrpSpPr>
          <p:cNvPr id="3" name="Group 3"/>
          <p:cNvGrpSpPr/>
          <p:nvPr/>
        </p:nvGrpSpPr>
        <p:grpSpPr>
          <a:xfrm>
            <a:off x="1028700" y="3060849"/>
            <a:ext cx="8868746" cy="4538949"/>
            <a:chOff x="0" y="0"/>
            <a:chExt cx="11824994" cy="6051933"/>
          </a:xfrm>
        </p:grpSpPr>
        <p:sp>
          <p:nvSpPr>
            <p:cNvPr id="4" name="TextBox 4"/>
            <p:cNvSpPr txBox="1"/>
            <p:nvPr/>
          </p:nvSpPr>
          <p:spPr>
            <a:xfrm>
              <a:off x="0" y="57150"/>
              <a:ext cx="11824994" cy="2465917"/>
            </a:xfrm>
            <a:prstGeom prst="rect">
              <a:avLst/>
            </a:prstGeom>
          </p:spPr>
          <p:txBody>
            <a:bodyPr lIns="0" tIns="0" rIns="0" bIns="0" rtlCol="0" anchor="t">
              <a:spAutoFit/>
            </a:bodyPr>
            <a:lstStyle/>
            <a:p>
              <a:pPr>
                <a:lnSpc>
                  <a:spcPts val="7150"/>
                </a:lnSpc>
              </a:pPr>
              <a:r>
                <a:rPr lang="en-US" sz="6500">
                  <a:solidFill>
                    <a:srgbClr val="241B14"/>
                  </a:solidFill>
                  <a:latin typeface="Raleway Bold"/>
                </a:rPr>
                <a:t>Counteract Against Daily Stress</a:t>
              </a:r>
            </a:p>
          </p:txBody>
        </p:sp>
        <p:sp>
          <p:nvSpPr>
            <p:cNvPr id="5" name="TextBox 5"/>
            <p:cNvSpPr txBox="1"/>
            <p:nvPr/>
          </p:nvSpPr>
          <p:spPr>
            <a:xfrm>
              <a:off x="0" y="2835657"/>
              <a:ext cx="11824994" cy="3216275"/>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241B14"/>
                  </a:solidFill>
                  <a:latin typeface="Raleway"/>
                </a:rPr>
                <a:t>Build social connections</a:t>
              </a:r>
            </a:p>
            <a:p>
              <a:pPr marL="647695" lvl="1" indent="-323848">
                <a:lnSpc>
                  <a:spcPts val="3899"/>
                </a:lnSpc>
                <a:buFont typeface="Arial"/>
                <a:buChar char="•"/>
              </a:pPr>
              <a:r>
                <a:rPr lang="en-US" sz="2999">
                  <a:solidFill>
                    <a:srgbClr val="241B14"/>
                  </a:solidFill>
                  <a:latin typeface="Raleway"/>
                </a:rPr>
                <a:t>Become mindful</a:t>
              </a:r>
            </a:p>
            <a:p>
              <a:pPr marL="647695" lvl="1" indent="-323848">
                <a:lnSpc>
                  <a:spcPts val="3899"/>
                </a:lnSpc>
                <a:buFont typeface="Arial"/>
                <a:buChar char="•"/>
              </a:pPr>
              <a:r>
                <a:rPr lang="en-US" sz="2999">
                  <a:solidFill>
                    <a:srgbClr val="241B14"/>
                  </a:solidFill>
                  <a:latin typeface="Raleway"/>
                </a:rPr>
                <a:t>Retake control</a:t>
              </a:r>
            </a:p>
            <a:p>
              <a:pPr marL="647695" lvl="1" indent="-323848">
                <a:lnSpc>
                  <a:spcPts val="3899"/>
                </a:lnSpc>
                <a:buFont typeface="Arial"/>
                <a:buChar char="•"/>
              </a:pPr>
              <a:r>
                <a:rPr lang="en-US" sz="2999">
                  <a:solidFill>
                    <a:srgbClr val="241B14"/>
                  </a:solidFill>
                  <a:latin typeface="Raleway"/>
                </a:rPr>
                <a:t>Stay physically active</a:t>
              </a:r>
            </a:p>
            <a:p>
              <a:pPr marL="647695" lvl="1" indent="-323848">
                <a:lnSpc>
                  <a:spcPts val="3899"/>
                </a:lnSpc>
                <a:buFont typeface="Arial"/>
                <a:buChar char="•"/>
              </a:pPr>
              <a:r>
                <a:rPr lang="en-US" sz="2999">
                  <a:solidFill>
                    <a:srgbClr val="241B14"/>
                  </a:solidFill>
                  <a:latin typeface="Raleway"/>
                </a:rPr>
                <a:t>Avoid alcohol and comfort foods</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sp>
        <p:nvSpPr>
          <p:cNvPr id="2" name="TextBox 2"/>
          <p:cNvSpPr txBox="1"/>
          <p:nvPr/>
        </p:nvSpPr>
        <p:spPr>
          <a:xfrm>
            <a:off x="5586970" y="895350"/>
            <a:ext cx="7839596" cy="1226808"/>
          </a:xfrm>
          <a:prstGeom prst="rect">
            <a:avLst/>
          </a:prstGeom>
        </p:spPr>
        <p:txBody>
          <a:bodyPr lIns="0" tIns="0" rIns="0" bIns="0" rtlCol="0" anchor="t">
            <a:spAutoFit/>
          </a:bodyPr>
          <a:lstStyle/>
          <a:p>
            <a:pPr algn="ctr">
              <a:lnSpc>
                <a:spcPts val="10080"/>
              </a:lnSpc>
            </a:pPr>
            <a:r>
              <a:rPr lang="en-US" sz="7200">
                <a:solidFill>
                  <a:srgbClr val="000000"/>
                </a:solidFill>
                <a:latin typeface="Black Mango Medium Bold"/>
              </a:rPr>
              <a:t>Mindful Moment</a:t>
            </a:r>
          </a:p>
        </p:txBody>
      </p:sp>
      <p:pic>
        <p:nvPicPr>
          <p:cNvPr id="3" name="Online Media 2" descr="Body Scan | Guided Mindfulness Meditation 3 minutes (2022) Stress and Anxiety Release">
            <a:hlinkClick r:id="" action="ppaction://media"/>
            <a:extLst>
              <a:ext uri="{FF2B5EF4-FFF2-40B4-BE49-F238E27FC236}">
                <a16:creationId xmlns:a16="http://schemas.microsoft.com/office/drawing/2014/main" id="{164034F7-3849-9531-A570-AD5BF11F62CD}"/>
              </a:ext>
            </a:extLst>
          </p:cNvPr>
          <p:cNvPicPr>
            <a:picLocks noRot="1" noChangeAspect="1"/>
          </p:cNvPicPr>
          <p:nvPr>
            <a:videoFile r:link="rId1"/>
          </p:nvPr>
        </p:nvPicPr>
        <p:blipFill>
          <a:blip r:embed="rId4"/>
          <a:stretch>
            <a:fillRect/>
          </a:stretch>
        </p:blipFill>
        <p:spPr>
          <a:xfrm>
            <a:off x="2895600" y="2330958"/>
            <a:ext cx="12496800" cy="70606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002" r="21002"/>
          <a:stretch>
            <a:fillRect/>
          </a:stretch>
        </p:blipFill>
        <p:spPr>
          <a:xfrm>
            <a:off x="0" y="0"/>
            <a:ext cx="8954581" cy="10287000"/>
          </a:xfrm>
          <a:prstGeom prst="rect">
            <a:avLst/>
          </a:prstGeom>
        </p:spPr>
      </p:pic>
      <p:grpSp>
        <p:nvGrpSpPr>
          <p:cNvPr id="3" name="Group 3"/>
          <p:cNvGrpSpPr/>
          <p:nvPr/>
        </p:nvGrpSpPr>
        <p:grpSpPr>
          <a:xfrm>
            <a:off x="9737999" y="2370972"/>
            <a:ext cx="7521301" cy="5545056"/>
            <a:chOff x="0" y="0"/>
            <a:chExt cx="10028401" cy="7393408"/>
          </a:xfrm>
        </p:grpSpPr>
        <p:sp>
          <p:nvSpPr>
            <p:cNvPr id="4" name="TextBox 4"/>
            <p:cNvSpPr txBox="1"/>
            <p:nvPr/>
          </p:nvSpPr>
          <p:spPr>
            <a:xfrm>
              <a:off x="0" y="-9525"/>
              <a:ext cx="10028401" cy="1747620"/>
            </a:xfrm>
            <a:prstGeom prst="rect">
              <a:avLst/>
            </a:prstGeom>
          </p:spPr>
          <p:txBody>
            <a:bodyPr lIns="0" tIns="0" rIns="0" bIns="0" rtlCol="0" anchor="t">
              <a:spAutoFit/>
            </a:bodyPr>
            <a:lstStyle/>
            <a:p>
              <a:pPr marL="0" lvl="0" indent="0">
                <a:lnSpc>
                  <a:spcPts val="10364"/>
                </a:lnSpc>
                <a:spcBef>
                  <a:spcPct val="0"/>
                </a:spcBef>
              </a:pPr>
              <a:r>
                <a:rPr lang="en-US" sz="8565">
                  <a:solidFill>
                    <a:srgbClr val="241B14"/>
                  </a:solidFill>
                  <a:latin typeface="Black Mango Medium Bold"/>
                </a:rPr>
                <a:t>Overview</a:t>
              </a:r>
            </a:p>
          </p:txBody>
        </p:sp>
        <p:sp>
          <p:nvSpPr>
            <p:cNvPr id="5" name="TextBox 5"/>
            <p:cNvSpPr txBox="1"/>
            <p:nvPr/>
          </p:nvSpPr>
          <p:spPr>
            <a:xfrm>
              <a:off x="0" y="2071049"/>
              <a:ext cx="10028401" cy="5322359"/>
            </a:xfrm>
            <a:prstGeom prst="rect">
              <a:avLst/>
            </a:prstGeom>
          </p:spPr>
          <p:txBody>
            <a:bodyPr lIns="0" tIns="0" rIns="0" bIns="0" rtlCol="0" anchor="t">
              <a:spAutoFit/>
            </a:bodyPr>
            <a:lstStyle/>
            <a:p>
              <a:pPr marL="755642" lvl="1" indent="-377821">
                <a:lnSpc>
                  <a:spcPts val="4549"/>
                </a:lnSpc>
                <a:buFont typeface="Arial"/>
                <a:buChar char="•"/>
              </a:pPr>
              <a:r>
                <a:rPr lang="en-US" sz="3499">
                  <a:solidFill>
                    <a:srgbClr val="241B14"/>
                  </a:solidFill>
                  <a:latin typeface="Raleway Bold"/>
                </a:rPr>
                <a:t>Eliminating Unnecessary Stressors</a:t>
              </a:r>
            </a:p>
            <a:p>
              <a:pPr marL="755642" lvl="1" indent="-377821">
                <a:lnSpc>
                  <a:spcPts val="4549"/>
                </a:lnSpc>
                <a:buFont typeface="Arial"/>
                <a:buChar char="•"/>
              </a:pPr>
              <a:r>
                <a:rPr lang="en-US" sz="3499">
                  <a:solidFill>
                    <a:srgbClr val="241B14"/>
                  </a:solidFill>
                  <a:latin typeface="Raleway Bold"/>
                </a:rPr>
                <a:t>Emotional Wellness</a:t>
              </a:r>
            </a:p>
            <a:p>
              <a:pPr marL="755642" lvl="1" indent="-377821">
                <a:lnSpc>
                  <a:spcPts val="4549"/>
                </a:lnSpc>
                <a:buFont typeface="Arial"/>
                <a:buChar char="•"/>
              </a:pPr>
              <a:r>
                <a:rPr lang="en-US" sz="3499">
                  <a:solidFill>
                    <a:srgbClr val="241B14"/>
                  </a:solidFill>
                  <a:latin typeface="Raleway Bold"/>
                </a:rPr>
                <a:t>Sleep and Stress</a:t>
              </a:r>
            </a:p>
            <a:p>
              <a:pPr marL="755642" lvl="1" indent="-377821">
                <a:lnSpc>
                  <a:spcPts val="4549"/>
                </a:lnSpc>
                <a:buFont typeface="Arial"/>
                <a:buChar char="•"/>
              </a:pPr>
              <a:r>
                <a:rPr lang="en-US" sz="3499">
                  <a:solidFill>
                    <a:srgbClr val="241B14"/>
                  </a:solidFill>
                  <a:latin typeface="Raleway Bold"/>
                </a:rPr>
                <a:t>Noise, Life Events, Hassles</a:t>
              </a:r>
            </a:p>
            <a:p>
              <a:pPr marL="755642" lvl="1" indent="-377821">
                <a:lnSpc>
                  <a:spcPts val="4549"/>
                </a:lnSpc>
                <a:buFont typeface="Arial"/>
                <a:buChar char="•"/>
              </a:pPr>
              <a:r>
                <a:rPr lang="en-US" sz="3499">
                  <a:solidFill>
                    <a:srgbClr val="241B14"/>
                  </a:solidFill>
                  <a:latin typeface="Raleway Bold"/>
                </a:rPr>
                <a:t>Technology and Stress</a:t>
              </a:r>
            </a:p>
            <a:p>
              <a:pPr marL="755642" lvl="1" indent="-377821" algn="l">
                <a:lnSpc>
                  <a:spcPts val="4549"/>
                </a:lnSpc>
                <a:buFont typeface="Arial"/>
                <a:buChar char="•"/>
              </a:pPr>
              <a:r>
                <a:rPr lang="en-US" sz="3499">
                  <a:solidFill>
                    <a:srgbClr val="241B14"/>
                  </a:solidFill>
                  <a:latin typeface="Raleway Bold"/>
                </a:rPr>
                <a:t>Life Events and Stress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2177" r="22177"/>
          <a:stretch>
            <a:fillRect/>
          </a:stretch>
        </p:blipFill>
        <p:spPr>
          <a:xfrm>
            <a:off x="0" y="0"/>
            <a:ext cx="8580933" cy="10287000"/>
          </a:xfrm>
          <a:prstGeom prst="rect">
            <a:avLst/>
          </a:prstGeom>
        </p:spPr>
      </p:pic>
      <p:sp>
        <p:nvSpPr>
          <p:cNvPr id="3" name="TextBox 3"/>
          <p:cNvSpPr txBox="1"/>
          <p:nvPr/>
        </p:nvSpPr>
        <p:spPr>
          <a:xfrm>
            <a:off x="9533940" y="1000125"/>
            <a:ext cx="7725360" cy="2493645"/>
          </a:xfrm>
          <a:prstGeom prst="rect">
            <a:avLst/>
          </a:prstGeom>
        </p:spPr>
        <p:txBody>
          <a:bodyPr lIns="0" tIns="0" rIns="0" bIns="0" rtlCol="0" anchor="t">
            <a:spAutoFit/>
          </a:bodyPr>
          <a:lstStyle/>
          <a:p>
            <a:pPr>
              <a:lnSpc>
                <a:spcPts val="9840"/>
              </a:lnSpc>
            </a:pPr>
            <a:r>
              <a:rPr lang="en-US" sz="8000" dirty="0">
                <a:solidFill>
                  <a:srgbClr val="241B14"/>
                </a:solidFill>
                <a:latin typeface="Black Mango Medium Bold"/>
              </a:rPr>
              <a:t>Intrapersonal Stress</a:t>
            </a:r>
          </a:p>
        </p:txBody>
      </p:sp>
      <p:sp>
        <p:nvSpPr>
          <p:cNvPr id="4" name="TextBox 4"/>
          <p:cNvSpPr txBox="1"/>
          <p:nvPr/>
        </p:nvSpPr>
        <p:spPr>
          <a:xfrm>
            <a:off x="9533940" y="3999481"/>
            <a:ext cx="7451592" cy="3467100"/>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241B14"/>
                </a:solidFill>
                <a:latin typeface="Raleway"/>
              </a:rPr>
              <a:t>An internal relationship: what is between you and yourself</a:t>
            </a:r>
          </a:p>
          <a:p>
            <a:pPr marL="647700" lvl="1" indent="-323850">
              <a:lnSpc>
                <a:spcPts val="3900"/>
              </a:lnSpc>
              <a:buFont typeface="Arial"/>
              <a:buChar char="•"/>
            </a:pPr>
            <a:r>
              <a:rPr lang="en-US" sz="3000">
                <a:solidFill>
                  <a:srgbClr val="241B14"/>
                </a:solidFill>
                <a:latin typeface="Raleway"/>
              </a:rPr>
              <a:t>A management system for adjusting your life is described</a:t>
            </a:r>
          </a:p>
          <a:p>
            <a:pPr marL="647700" lvl="1" indent="-323850">
              <a:lnSpc>
                <a:spcPts val="3900"/>
              </a:lnSpc>
              <a:buFont typeface="Arial"/>
              <a:buChar char="•"/>
            </a:pPr>
            <a:r>
              <a:rPr lang="en-US" sz="3000">
                <a:solidFill>
                  <a:srgbClr val="241B14"/>
                </a:solidFill>
                <a:latin typeface="Raleway"/>
              </a:rPr>
              <a:t>If followed, will lead to a healthier and happier life</a:t>
            </a:r>
          </a:p>
          <a:p>
            <a:pPr>
              <a:lnSpc>
                <a:spcPts val="3900"/>
              </a:lnSpc>
            </a:pPr>
            <a:endParaRPr lang="en-US" sz="3000">
              <a:solidFill>
                <a:srgbClr val="241B14"/>
              </a:solidFill>
              <a:latin typeface="Raleway"/>
            </a:endParaRPr>
          </a:p>
        </p:txBody>
      </p:sp>
      <p:pic>
        <p:nvPicPr>
          <p:cNvPr id="5" name="Recording">
            <a:hlinkClick r:id="" action="ppaction://media"/>
            <a:extLst>
              <a:ext uri="{FF2B5EF4-FFF2-40B4-BE49-F238E27FC236}">
                <a16:creationId xmlns:a16="http://schemas.microsoft.com/office/drawing/2014/main" id="{30AA59C7-D914-36DB-0BDD-DA5EC1D2B5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44600" y="2552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7777" r="27777"/>
          <a:stretch>
            <a:fillRect/>
          </a:stretch>
        </p:blipFill>
        <p:spPr>
          <a:xfrm>
            <a:off x="11425714" y="0"/>
            <a:ext cx="6862286" cy="10287000"/>
          </a:xfrm>
          <a:prstGeom prst="rect">
            <a:avLst/>
          </a:prstGeom>
        </p:spPr>
      </p:pic>
      <p:grpSp>
        <p:nvGrpSpPr>
          <p:cNvPr id="3" name="Group 3"/>
          <p:cNvGrpSpPr/>
          <p:nvPr/>
        </p:nvGrpSpPr>
        <p:grpSpPr>
          <a:xfrm>
            <a:off x="1066800" y="2367592"/>
            <a:ext cx="9309250" cy="5551816"/>
            <a:chOff x="0" y="57150"/>
            <a:chExt cx="12412333" cy="7402423"/>
          </a:xfrm>
        </p:grpSpPr>
        <p:sp>
          <p:nvSpPr>
            <p:cNvPr id="4" name="TextBox 4"/>
            <p:cNvSpPr txBox="1"/>
            <p:nvPr/>
          </p:nvSpPr>
          <p:spPr>
            <a:xfrm>
              <a:off x="0" y="57150"/>
              <a:ext cx="12412333" cy="2465917"/>
            </a:xfrm>
            <a:prstGeom prst="rect">
              <a:avLst/>
            </a:prstGeom>
          </p:spPr>
          <p:txBody>
            <a:bodyPr lIns="0" tIns="0" rIns="0" bIns="0" rtlCol="0" anchor="t">
              <a:spAutoFit/>
            </a:bodyPr>
            <a:lstStyle/>
            <a:p>
              <a:pPr>
                <a:lnSpc>
                  <a:spcPts val="7150"/>
                </a:lnSpc>
              </a:pPr>
              <a:r>
                <a:rPr lang="en-US" sz="6500" dirty="0">
                  <a:solidFill>
                    <a:srgbClr val="241B14"/>
                  </a:solidFill>
                  <a:latin typeface="Raleway Bold"/>
                </a:rPr>
                <a:t>Eliminating Unnecessary Stressors</a:t>
              </a:r>
            </a:p>
          </p:txBody>
        </p:sp>
        <p:sp>
          <p:nvSpPr>
            <p:cNvPr id="5" name="TextBox 5"/>
            <p:cNvSpPr txBox="1"/>
            <p:nvPr/>
          </p:nvSpPr>
          <p:spPr>
            <a:xfrm>
              <a:off x="0" y="2835656"/>
              <a:ext cx="12412333" cy="4623917"/>
            </a:xfrm>
            <a:prstGeom prst="rect">
              <a:avLst/>
            </a:prstGeom>
          </p:spPr>
          <p:txBody>
            <a:bodyPr lIns="0" tIns="0" rIns="0" bIns="0" rtlCol="0" anchor="t">
              <a:spAutoFit/>
            </a:bodyPr>
            <a:lstStyle/>
            <a:p>
              <a:pPr marL="647695" lvl="1" indent="-323848">
                <a:lnSpc>
                  <a:spcPts val="3899"/>
                </a:lnSpc>
                <a:buFont typeface="Arial"/>
                <a:buChar char="•"/>
              </a:pPr>
              <a:r>
                <a:rPr lang="en-US" sz="2999" dirty="0">
                  <a:solidFill>
                    <a:srgbClr val="241B14"/>
                  </a:solidFill>
                  <a:latin typeface="Raleway"/>
                </a:rPr>
                <a:t>Start at the top of the stress theory model</a:t>
              </a:r>
            </a:p>
            <a:p>
              <a:pPr marL="1295390" lvl="2" indent="-431797">
                <a:lnSpc>
                  <a:spcPts val="3899"/>
                </a:lnSpc>
                <a:buFont typeface="Arial"/>
                <a:buChar char="⚬"/>
              </a:pPr>
              <a:r>
                <a:rPr lang="en-US" sz="2999" dirty="0">
                  <a:solidFill>
                    <a:srgbClr val="241B14"/>
                  </a:solidFill>
                  <a:latin typeface="Raleway"/>
                </a:rPr>
                <a:t>Try to stop the stress as early as possible</a:t>
              </a:r>
            </a:p>
            <a:p>
              <a:pPr marL="1295390" lvl="2" indent="-431797">
                <a:lnSpc>
                  <a:spcPts val="3899"/>
                </a:lnSpc>
                <a:buFont typeface="Arial"/>
                <a:buChar char="⚬"/>
              </a:pPr>
              <a:endParaRPr lang="en-US" sz="2999" dirty="0">
                <a:solidFill>
                  <a:srgbClr val="241B14"/>
                </a:solidFill>
                <a:latin typeface="Raleway"/>
              </a:endParaRPr>
            </a:p>
            <a:p>
              <a:pPr marL="647695" lvl="1" indent="-323848">
                <a:lnSpc>
                  <a:spcPts val="3899"/>
                </a:lnSpc>
                <a:buFont typeface="Arial"/>
                <a:buChar char="•"/>
              </a:pPr>
              <a:r>
                <a:rPr lang="en-US" sz="2999" dirty="0">
                  <a:solidFill>
                    <a:srgbClr val="241B14"/>
                  </a:solidFill>
                  <a:latin typeface="Raleway"/>
                </a:rPr>
                <a:t>Identify and eliminate as many stressors as possible (e.g., keep a three-week diary for identifying stress components)</a:t>
              </a:r>
            </a:p>
            <a:p>
              <a:pPr marL="1295390" lvl="2" indent="-431797">
                <a:lnSpc>
                  <a:spcPts val="3899"/>
                </a:lnSpc>
                <a:buFont typeface="Arial"/>
                <a:buChar char="⚬"/>
              </a:pPr>
              <a:r>
                <a:rPr lang="en-US" sz="2999" dirty="0">
                  <a:solidFill>
                    <a:srgbClr val="241B14"/>
                  </a:solidFill>
                  <a:latin typeface="Raleway"/>
                </a:rPr>
                <a:t>Use diary to identify patterns stress</a:t>
              </a:r>
            </a:p>
          </p:txBody>
        </p:sp>
      </p:grpSp>
      <p:pic>
        <p:nvPicPr>
          <p:cNvPr id="6" name="Recording (2)">
            <a:hlinkClick r:id="" action="ppaction://media"/>
            <a:extLst>
              <a:ext uri="{FF2B5EF4-FFF2-40B4-BE49-F238E27FC236}">
                <a16:creationId xmlns:a16="http://schemas.microsoft.com/office/drawing/2014/main" id="{7EFEB0B9-CFF8-835D-D446-D1C9A5865F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71250" y="236759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7"/>
          <a:srcRect t="31" b="31"/>
          <a:stretch>
            <a:fillRect/>
          </a:stretch>
        </p:blipFill>
        <p:spPr>
          <a:xfrm>
            <a:off x="11430000" y="0"/>
            <a:ext cx="6858000" cy="10287000"/>
          </a:xfrm>
          <a:prstGeom prst="rect">
            <a:avLst/>
          </a:prstGeom>
        </p:spPr>
      </p:pic>
      <p:sp>
        <p:nvSpPr>
          <p:cNvPr id="3" name="TextBox 3"/>
          <p:cNvSpPr txBox="1"/>
          <p:nvPr/>
        </p:nvSpPr>
        <p:spPr>
          <a:xfrm>
            <a:off x="2262706" y="2389505"/>
            <a:ext cx="5845808" cy="2263775"/>
          </a:xfrm>
          <a:prstGeom prst="rect">
            <a:avLst/>
          </a:prstGeom>
        </p:spPr>
        <p:txBody>
          <a:bodyPr lIns="0" tIns="0" rIns="0" bIns="0" rtlCol="0" anchor="t">
            <a:spAutoFit/>
          </a:bodyPr>
          <a:lstStyle/>
          <a:p>
            <a:pPr>
              <a:lnSpc>
                <a:spcPts val="8800"/>
              </a:lnSpc>
            </a:pPr>
            <a:r>
              <a:rPr lang="en-US" sz="8000">
                <a:solidFill>
                  <a:srgbClr val="241B14"/>
                </a:solidFill>
                <a:latin typeface="Black Mango Medium Bold"/>
              </a:rPr>
              <a:t>Emotional Wellness</a:t>
            </a:r>
          </a:p>
        </p:txBody>
      </p:sp>
      <p:sp>
        <p:nvSpPr>
          <p:cNvPr id="4" name="TextBox 4"/>
          <p:cNvSpPr txBox="1"/>
          <p:nvPr/>
        </p:nvSpPr>
        <p:spPr>
          <a:xfrm>
            <a:off x="2262706" y="5114925"/>
            <a:ext cx="7744858" cy="3390900"/>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241B14"/>
                </a:solidFill>
                <a:latin typeface="Raleway"/>
              </a:rPr>
              <a:t>Emotional wellness is the ability to successfully handle life’s stresses and adapt to change and difficult times.</a:t>
            </a:r>
          </a:p>
          <a:p>
            <a:pPr marL="647695" lvl="1" indent="-323848">
              <a:lnSpc>
                <a:spcPts val="3899"/>
              </a:lnSpc>
              <a:buFont typeface="Arial"/>
              <a:buChar char="•"/>
            </a:pPr>
            <a:r>
              <a:rPr lang="en-US" sz="2999">
                <a:solidFill>
                  <a:srgbClr val="241B14"/>
                </a:solidFill>
                <a:latin typeface="Raleway"/>
              </a:rPr>
              <a:t>How you feel can affect your ability to carry out everyday activities, your relationships, and your overall mental health.</a:t>
            </a:r>
          </a:p>
        </p:txBody>
      </p:sp>
      <p:pic>
        <p:nvPicPr>
          <p:cNvPr id="5" name="Recording (3)">
            <a:hlinkClick r:id="" action="ppaction://media"/>
            <a:extLst>
              <a:ext uri="{FF2B5EF4-FFF2-40B4-BE49-F238E27FC236}">
                <a16:creationId xmlns:a16="http://schemas.microsoft.com/office/drawing/2014/main" id="{95833BAB-E54F-4895-BDC6-64E667A6324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46688" y="5372100"/>
            <a:ext cx="609600" cy="609600"/>
          </a:xfrm>
          <a:prstGeom prst="rect">
            <a:avLst/>
          </a:prstGeom>
        </p:spPr>
      </p:pic>
      <p:pic>
        <p:nvPicPr>
          <p:cNvPr id="6" name="Recording (3)">
            <a:hlinkClick r:id="" action="ppaction://media"/>
            <a:extLst>
              <a:ext uri="{FF2B5EF4-FFF2-40B4-BE49-F238E27FC236}">
                <a16:creationId xmlns:a16="http://schemas.microsoft.com/office/drawing/2014/main" id="{57022A96-0EB3-1277-D7EF-BF5F2E587E0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46688" y="7200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4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24421" r="31134"/>
          <a:stretch>
            <a:fillRect/>
          </a:stretch>
        </p:blipFill>
        <p:spPr>
          <a:xfrm>
            <a:off x="11425714" y="0"/>
            <a:ext cx="6862286" cy="10287000"/>
          </a:xfrm>
          <a:prstGeom prst="rect">
            <a:avLst/>
          </a:prstGeom>
        </p:spPr>
      </p:pic>
      <p:grpSp>
        <p:nvGrpSpPr>
          <p:cNvPr id="3" name="Group 3"/>
          <p:cNvGrpSpPr/>
          <p:nvPr/>
        </p:nvGrpSpPr>
        <p:grpSpPr>
          <a:xfrm>
            <a:off x="1028700" y="897588"/>
            <a:ext cx="9309250" cy="8491824"/>
            <a:chOff x="0" y="0"/>
            <a:chExt cx="12412333" cy="11322433"/>
          </a:xfrm>
        </p:grpSpPr>
        <p:sp>
          <p:nvSpPr>
            <p:cNvPr id="4" name="TextBox 4"/>
            <p:cNvSpPr txBox="1"/>
            <p:nvPr/>
          </p:nvSpPr>
          <p:spPr>
            <a:xfrm>
              <a:off x="0" y="57150"/>
              <a:ext cx="12412333" cy="1259417"/>
            </a:xfrm>
            <a:prstGeom prst="rect">
              <a:avLst/>
            </a:prstGeom>
          </p:spPr>
          <p:txBody>
            <a:bodyPr lIns="0" tIns="0" rIns="0" bIns="0" rtlCol="0" anchor="t">
              <a:spAutoFit/>
            </a:bodyPr>
            <a:lstStyle/>
            <a:p>
              <a:pPr>
                <a:lnSpc>
                  <a:spcPts val="7150"/>
                </a:lnSpc>
              </a:pPr>
              <a:r>
                <a:rPr lang="en-US" sz="6500">
                  <a:solidFill>
                    <a:srgbClr val="241B14"/>
                  </a:solidFill>
                  <a:latin typeface="Raleway Bold"/>
                </a:rPr>
                <a:t>Sadness</a:t>
              </a:r>
            </a:p>
          </p:txBody>
        </p:sp>
        <p:sp>
          <p:nvSpPr>
            <p:cNvPr id="5" name="TextBox 5"/>
            <p:cNvSpPr txBox="1"/>
            <p:nvPr/>
          </p:nvSpPr>
          <p:spPr>
            <a:xfrm>
              <a:off x="0" y="1629157"/>
              <a:ext cx="12412333" cy="9693275"/>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241B14"/>
                  </a:solidFill>
                  <a:latin typeface="Raleway"/>
                </a:rPr>
                <a:t>Sadness is a normal emotion that can make life more interesting. Sadness almost always accompanies loss.</a:t>
              </a:r>
            </a:p>
            <a:p>
              <a:pPr>
                <a:lnSpc>
                  <a:spcPts val="3899"/>
                </a:lnSpc>
              </a:pPr>
              <a:endParaRPr lang="en-US" sz="2999">
                <a:solidFill>
                  <a:srgbClr val="241B14"/>
                </a:solidFill>
                <a:latin typeface="Raleway"/>
              </a:endParaRPr>
            </a:p>
            <a:p>
              <a:pPr marL="647695" lvl="1" indent="-323848">
                <a:lnSpc>
                  <a:spcPts val="3899"/>
                </a:lnSpc>
                <a:buFont typeface="Arial"/>
                <a:buChar char="•"/>
              </a:pPr>
              <a:r>
                <a:rPr lang="en-US" sz="2999">
                  <a:solidFill>
                    <a:srgbClr val="241B14"/>
                  </a:solidFill>
                  <a:latin typeface="Raleway"/>
                </a:rPr>
                <a:t>Ways to experience normal sadness in healthy ways :</a:t>
              </a:r>
            </a:p>
            <a:p>
              <a:pPr marL="1295390" lvl="2" indent="-431797">
                <a:lnSpc>
                  <a:spcPts val="3899"/>
                </a:lnSpc>
                <a:buFont typeface="Arial"/>
                <a:buChar char="⚬"/>
              </a:pPr>
              <a:r>
                <a:rPr lang="en-US" sz="2999">
                  <a:solidFill>
                    <a:srgbClr val="241B14"/>
                  </a:solidFill>
                  <a:latin typeface="Raleway"/>
                </a:rPr>
                <a:t>Allow yourself to be sad. Denying such feelings can do more damage with time. </a:t>
              </a:r>
            </a:p>
            <a:p>
              <a:pPr marL="1295390" lvl="2" indent="-431797">
                <a:lnSpc>
                  <a:spcPts val="3899"/>
                </a:lnSpc>
                <a:buFont typeface="Arial"/>
                <a:buChar char="⚬"/>
              </a:pPr>
              <a:r>
                <a:rPr lang="en-US" sz="2999">
                  <a:solidFill>
                    <a:srgbClr val="241B14"/>
                  </a:solidFill>
                  <a:latin typeface="Raleway"/>
                </a:rPr>
                <a:t>Write in a journal, listen to music, spend time with friends or family, and/or draw to express the emotion sadness.</a:t>
              </a:r>
            </a:p>
            <a:p>
              <a:pPr marL="1295390" lvl="2" indent="-431797">
                <a:lnSpc>
                  <a:spcPts val="3899"/>
                </a:lnSpc>
                <a:buFont typeface="Arial"/>
                <a:buChar char="⚬"/>
              </a:pPr>
              <a:r>
                <a:rPr lang="en-US" sz="2999">
                  <a:solidFill>
                    <a:srgbClr val="241B14"/>
                  </a:solidFill>
                  <a:latin typeface="Raleway"/>
                </a:rPr>
                <a:t>Know when sadness turns into depression. Get help if this happens rather than getting stuck in it.</a:t>
              </a:r>
            </a:p>
            <a:p>
              <a:pPr>
                <a:lnSpc>
                  <a:spcPts val="3899"/>
                </a:lnSpc>
              </a:pPr>
              <a:endParaRPr lang="en-US" sz="2999">
                <a:solidFill>
                  <a:srgbClr val="241B14"/>
                </a:solidFill>
                <a:latin typeface="Raleway"/>
              </a:endParaRPr>
            </a:p>
          </p:txBody>
        </p:sp>
      </p:grpSp>
      <p:pic>
        <p:nvPicPr>
          <p:cNvPr id="6" name="Recording">
            <a:hlinkClick r:id="" action="ppaction://media"/>
            <a:extLst>
              <a:ext uri="{FF2B5EF4-FFF2-40B4-BE49-F238E27FC236}">
                <a16:creationId xmlns:a16="http://schemas.microsoft.com/office/drawing/2014/main" id="{52EBFB74-0795-6BBC-1151-BB918E9530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9100" y="23241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6672" r="18883"/>
          <a:stretch>
            <a:fillRect/>
          </a:stretch>
        </p:blipFill>
        <p:spPr>
          <a:xfrm>
            <a:off x="11425714" y="0"/>
            <a:ext cx="6862286" cy="10287000"/>
          </a:xfrm>
          <a:prstGeom prst="rect">
            <a:avLst/>
          </a:prstGeom>
        </p:spPr>
      </p:pic>
      <p:grpSp>
        <p:nvGrpSpPr>
          <p:cNvPr id="3" name="Group 3"/>
          <p:cNvGrpSpPr/>
          <p:nvPr/>
        </p:nvGrpSpPr>
        <p:grpSpPr>
          <a:xfrm>
            <a:off x="1028700" y="785812"/>
            <a:ext cx="9309250" cy="6548724"/>
            <a:chOff x="0" y="0"/>
            <a:chExt cx="12412333" cy="8731633"/>
          </a:xfrm>
        </p:grpSpPr>
        <p:sp>
          <p:nvSpPr>
            <p:cNvPr id="4" name="TextBox 4"/>
            <p:cNvSpPr txBox="1"/>
            <p:nvPr/>
          </p:nvSpPr>
          <p:spPr>
            <a:xfrm>
              <a:off x="0" y="57150"/>
              <a:ext cx="12412333" cy="1259417"/>
            </a:xfrm>
            <a:prstGeom prst="rect">
              <a:avLst/>
            </a:prstGeom>
          </p:spPr>
          <p:txBody>
            <a:bodyPr lIns="0" tIns="0" rIns="0" bIns="0" rtlCol="0" anchor="t">
              <a:spAutoFit/>
            </a:bodyPr>
            <a:lstStyle/>
            <a:p>
              <a:pPr>
                <a:lnSpc>
                  <a:spcPts val="7150"/>
                </a:lnSpc>
              </a:pPr>
              <a:r>
                <a:rPr lang="en-US" sz="6500">
                  <a:solidFill>
                    <a:srgbClr val="241B14"/>
                  </a:solidFill>
                  <a:latin typeface="Raleway Bold"/>
                </a:rPr>
                <a:t>Worry</a:t>
              </a:r>
            </a:p>
          </p:txBody>
        </p:sp>
        <p:sp>
          <p:nvSpPr>
            <p:cNvPr id="5" name="TextBox 5"/>
            <p:cNvSpPr txBox="1"/>
            <p:nvPr/>
          </p:nvSpPr>
          <p:spPr>
            <a:xfrm>
              <a:off x="0" y="1629157"/>
              <a:ext cx="12412333" cy="7102475"/>
            </a:xfrm>
            <a:prstGeom prst="rect">
              <a:avLst/>
            </a:prstGeom>
          </p:spPr>
          <p:txBody>
            <a:bodyPr lIns="0" tIns="0" rIns="0" bIns="0" rtlCol="0" anchor="t">
              <a:spAutoFit/>
            </a:bodyPr>
            <a:lstStyle/>
            <a:p>
              <a:pPr marL="647695" lvl="1" indent="-323848">
                <a:lnSpc>
                  <a:spcPts val="3899"/>
                </a:lnSpc>
                <a:buFont typeface="Arial"/>
                <a:buChar char="•"/>
              </a:pPr>
              <a:r>
                <a:rPr lang="en-US" sz="2999">
                  <a:solidFill>
                    <a:srgbClr val="241B14"/>
                  </a:solidFill>
                  <a:latin typeface="Raleway"/>
                </a:rPr>
                <a:t>A state of mental distress due to concern about an anticipated event, threat, or danger</a:t>
              </a:r>
            </a:p>
            <a:p>
              <a:pPr>
                <a:lnSpc>
                  <a:spcPts val="3899"/>
                </a:lnSpc>
              </a:pPr>
              <a:endParaRPr lang="en-US" sz="2999">
                <a:solidFill>
                  <a:srgbClr val="241B14"/>
                </a:solidFill>
                <a:latin typeface="Raleway"/>
              </a:endParaRPr>
            </a:p>
            <a:p>
              <a:pPr marL="647695" lvl="1" indent="-323848">
                <a:lnSpc>
                  <a:spcPts val="3899"/>
                </a:lnSpc>
                <a:buFont typeface="Arial"/>
                <a:buChar char="•"/>
              </a:pPr>
              <a:r>
                <a:rPr lang="en-US" sz="2999">
                  <a:solidFill>
                    <a:srgbClr val="241B14"/>
                  </a:solidFill>
                  <a:latin typeface="Raleway"/>
                </a:rPr>
                <a:t>Guidelines to help you manage worry:</a:t>
              </a:r>
            </a:p>
            <a:p>
              <a:pPr marL="1295390" lvl="2" indent="-431797">
                <a:lnSpc>
                  <a:spcPts val="3899"/>
                </a:lnSpc>
                <a:buFont typeface="Arial"/>
                <a:buChar char="⚬"/>
              </a:pPr>
              <a:r>
                <a:rPr lang="en-US" sz="2999">
                  <a:solidFill>
                    <a:srgbClr val="241B14"/>
                  </a:solidFill>
                  <a:latin typeface="Raleway"/>
                </a:rPr>
                <a:t>Most things we worry about are out of our control</a:t>
              </a:r>
            </a:p>
            <a:p>
              <a:pPr marL="1295390" lvl="2" indent="-431797">
                <a:lnSpc>
                  <a:spcPts val="3899"/>
                </a:lnSpc>
                <a:buFont typeface="Arial"/>
                <a:buChar char="⚬"/>
              </a:pPr>
              <a:r>
                <a:rPr lang="en-US" sz="2999">
                  <a:solidFill>
                    <a:srgbClr val="241B14"/>
                  </a:solidFill>
                  <a:latin typeface="Raleway"/>
                </a:rPr>
                <a:t>Worry is not the same as caring</a:t>
              </a:r>
            </a:p>
            <a:p>
              <a:pPr marL="1295390" lvl="2" indent="-431797">
                <a:lnSpc>
                  <a:spcPts val="3899"/>
                </a:lnSpc>
                <a:buFont typeface="Arial"/>
                <a:buChar char="⚬"/>
              </a:pPr>
              <a:r>
                <a:rPr lang="en-US" sz="2999">
                  <a:solidFill>
                    <a:srgbClr val="241B14"/>
                  </a:solidFill>
                  <a:latin typeface="Raleway"/>
                </a:rPr>
                <a:t>Worry is not the same thing as planning</a:t>
              </a:r>
            </a:p>
            <a:p>
              <a:pPr marL="1295390" lvl="2" indent="-431797">
                <a:lnSpc>
                  <a:spcPts val="3899"/>
                </a:lnSpc>
                <a:buFont typeface="Arial"/>
                <a:buChar char="⚬"/>
              </a:pPr>
              <a:r>
                <a:rPr lang="en-US" sz="2999">
                  <a:solidFill>
                    <a:srgbClr val="241B14"/>
                  </a:solidFill>
                  <a:latin typeface="Raleway"/>
                </a:rPr>
                <a:t>Most worries never happen</a:t>
              </a:r>
            </a:p>
            <a:p>
              <a:pPr marL="1295390" lvl="2" indent="-431797">
                <a:lnSpc>
                  <a:spcPts val="3899"/>
                </a:lnSpc>
                <a:buFont typeface="Arial"/>
                <a:buChar char="⚬"/>
              </a:pPr>
              <a:r>
                <a:rPr lang="en-US" sz="2999">
                  <a:solidFill>
                    <a:srgbClr val="241B14"/>
                  </a:solidFill>
                  <a:latin typeface="Raleway"/>
                </a:rPr>
                <a:t>Practice mindfulness.</a:t>
              </a:r>
            </a:p>
            <a:p>
              <a:pPr marL="1295390" lvl="2" indent="-431797">
                <a:lnSpc>
                  <a:spcPts val="3899"/>
                </a:lnSpc>
                <a:buFont typeface="Arial"/>
                <a:buChar char="⚬"/>
              </a:pPr>
              <a:r>
                <a:rPr lang="en-US" sz="2999">
                  <a:solidFill>
                    <a:srgbClr val="241B14"/>
                  </a:solidFill>
                  <a:latin typeface="Raleway"/>
                </a:rPr>
                <a:t>Remember, worry is a habit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0995" r="44560"/>
          <a:stretch>
            <a:fillRect/>
          </a:stretch>
        </p:blipFill>
        <p:spPr>
          <a:xfrm>
            <a:off x="11425714" y="0"/>
            <a:ext cx="6862286" cy="10287000"/>
          </a:xfrm>
          <a:prstGeom prst="rect">
            <a:avLst/>
          </a:prstGeom>
        </p:spPr>
      </p:pic>
      <p:grpSp>
        <p:nvGrpSpPr>
          <p:cNvPr id="3" name="Group 3"/>
          <p:cNvGrpSpPr/>
          <p:nvPr/>
        </p:nvGrpSpPr>
        <p:grpSpPr>
          <a:xfrm>
            <a:off x="1143000" y="1912000"/>
            <a:ext cx="9309250" cy="6647491"/>
            <a:chOff x="0" y="57150"/>
            <a:chExt cx="12412333" cy="8863322"/>
          </a:xfrm>
        </p:grpSpPr>
        <p:sp>
          <p:nvSpPr>
            <p:cNvPr id="4" name="TextBox 4"/>
            <p:cNvSpPr txBox="1"/>
            <p:nvPr/>
          </p:nvSpPr>
          <p:spPr>
            <a:xfrm>
              <a:off x="0" y="57150"/>
              <a:ext cx="12412333" cy="1259417"/>
            </a:xfrm>
            <a:prstGeom prst="rect">
              <a:avLst/>
            </a:prstGeom>
          </p:spPr>
          <p:txBody>
            <a:bodyPr lIns="0" tIns="0" rIns="0" bIns="0" rtlCol="0" anchor="t">
              <a:spAutoFit/>
            </a:bodyPr>
            <a:lstStyle/>
            <a:p>
              <a:pPr>
                <a:lnSpc>
                  <a:spcPts val="7150"/>
                </a:lnSpc>
              </a:pPr>
              <a:r>
                <a:rPr lang="en-US" sz="6500">
                  <a:solidFill>
                    <a:srgbClr val="241B14"/>
                  </a:solidFill>
                  <a:latin typeface="Raleway Bold"/>
                </a:rPr>
                <a:t>Anger &amp; Hostility</a:t>
              </a:r>
            </a:p>
          </p:txBody>
        </p:sp>
        <p:sp>
          <p:nvSpPr>
            <p:cNvPr id="5" name="TextBox 5"/>
            <p:cNvSpPr txBox="1"/>
            <p:nvPr/>
          </p:nvSpPr>
          <p:spPr>
            <a:xfrm>
              <a:off x="0" y="1629158"/>
              <a:ext cx="12412333" cy="7291314"/>
            </a:xfrm>
            <a:prstGeom prst="rect">
              <a:avLst/>
            </a:prstGeom>
          </p:spPr>
          <p:txBody>
            <a:bodyPr lIns="0" tIns="0" rIns="0" bIns="0" rtlCol="0" anchor="t">
              <a:spAutoFit/>
            </a:bodyPr>
            <a:lstStyle/>
            <a:p>
              <a:pPr marL="647695" lvl="1" indent="-323848">
                <a:lnSpc>
                  <a:spcPts val="3899"/>
                </a:lnSpc>
                <a:buFont typeface="Arial"/>
                <a:buChar char="•"/>
              </a:pPr>
              <a:r>
                <a:rPr lang="en-US" sz="2999" b="1" dirty="0">
                  <a:solidFill>
                    <a:srgbClr val="241B14"/>
                  </a:solidFill>
                  <a:latin typeface="Raleway"/>
                </a:rPr>
                <a:t>Anger: </a:t>
              </a:r>
              <a:r>
                <a:rPr lang="en-US" sz="2999" dirty="0">
                  <a:solidFill>
                    <a:srgbClr val="241B14"/>
                  </a:solidFill>
                  <a:latin typeface="Raleway"/>
                </a:rPr>
                <a:t>an emotional response based on the way we choose to think about events</a:t>
              </a:r>
            </a:p>
            <a:p>
              <a:pPr marL="647695" lvl="1" indent="-323848">
                <a:lnSpc>
                  <a:spcPts val="3899"/>
                </a:lnSpc>
                <a:buFont typeface="Arial"/>
                <a:buChar char="•"/>
              </a:pPr>
              <a:r>
                <a:rPr lang="en-US" sz="2999" b="1" dirty="0">
                  <a:solidFill>
                    <a:srgbClr val="241B14"/>
                  </a:solidFill>
                  <a:latin typeface="Raleway"/>
                </a:rPr>
                <a:t>Hostility</a:t>
              </a:r>
              <a:r>
                <a:rPr lang="en-US" sz="2999" dirty="0">
                  <a:solidFill>
                    <a:srgbClr val="241B14"/>
                  </a:solidFill>
                  <a:latin typeface="Raleway"/>
                </a:rPr>
                <a:t> is anger projected outward at something or someone in an aggressive or antagonistic way.</a:t>
              </a:r>
            </a:p>
            <a:p>
              <a:pPr>
                <a:lnSpc>
                  <a:spcPts val="3899"/>
                </a:lnSpc>
              </a:pPr>
              <a:endParaRPr lang="en-US" sz="2999" dirty="0">
                <a:solidFill>
                  <a:srgbClr val="241B14"/>
                </a:solidFill>
                <a:latin typeface="Raleway"/>
              </a:endParaRPr>
            </a:p>
            <a:p>
              <a:pPr marL="647695" lvl="1" indent="-323848">
                <a:lnSpc>
                  <a:spcPts val="3899"/>
                </a:lnSpc>
                <a:buFont typeface="Arial"/>
                <a:buChar char="•"/>
              </a:pPr>
              <a:r>
                <a:rPr lang="en-US" sz="2999" dirty="0">
                  <a:solidFill>
                    <a:srgbClr val="241B14"/>
                  </a:solidFill>
                  <a:latin typeface="Raleway"/>
                </a:rPr>
                <a:t>Tips for dealing with anger and hostility:</a:t>
              </a:r>
            </a:p>
            <a:p>
              <a:pPr marL="1295390" lvl="2" indent="-431797">
                <a:lnSpc>
                  <a:spcPts val="3899"/>
                </a:lnSpc>
                <a:buFont typeface="Arial"/>
                <a:buChar char="⚬"/>
              </a:pPr>
              <a:r>
                <a:rPr lang="en-US" sz="2999" dirty="0">
                  <a:solidFill>
                    <a:srgbClr val="241B14"/>
                  </a:solidFill>
                  <a:latin typeface="Raleway"/>
                </a:rPr>
                <a:t>Recognize source of emotion</a:t>
              </a:r>
            </a:p>
            <a:p>
              <a:pPr marL="1295390" lvl="2" indent="-431797">
                <a:lnSpc>
                  <a:spcPts val="3899"/>
                </a:lnSpc>
                <a:buFont typeface="Arial"/>
                <a:buChar char="⚬"/>
              </a:pPr>
              <a:r>
                <a:rPr lang="en-US" sz="2999" dirty="0">
                  <a:solidFill>
                    <a:srgbClr val="241B14"/>
                  </a:solidFill>
                  <a:latin typeface="Raleway"/>
                </a:rPr>
                <a:t>Practice letting go</a:t>
              </a:r>
            </a:p>
            <a:p>
              <a:pPr marL="1295390" lvl="2" indent="-431797">
                <a:lnSpc>
                  <a:spcPts val="3899"/>
                </a:lnSpc>
                <a:buFont typeface="Arial"/>
                <a:buChar char="⚬"/>
              </a:pPr>
              <a:r>
                <a:rPr lang="en-US" sz="2999" dirty="0">
                  <a:solidFill>
                    <a:srgbClr val="241B14"/>
                  </a:solidFill>
                  <a:latin typeface="Raleway"/>
                </a:rPr>
                <a:t>Communicate personal feelings rather than blame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3613</Words>
  <Application>Microsoft Macintosh PowerPoint</Application>
  <PresentationFormat>Custom</PresentationFormat>
  <Paragraphs>257</Paragraphs>
  <Slides>28</Slides>
  <Notes>26</Notes>
  <HiddenSlides>0</HiddenSlides>
  <MMClips>17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Raleway</vt:lpstr>
      <vt:lpstr>Black Mango Bold</vt:lpstr>
      <vt:lpstr>NeutrafaceTextBook</vt:lpstr>
      <vt:lpstr>Arial</vt:lpstr>
      <vt:lpstr>Raleway Bold</vt:lpstr>
      <vt:lpstr>Black Mango Medium</vt:lpstr>
      <vt:lpstr>Black Mango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8 - Intrapersonal</dc:title>
  <cp:lastModifiedBy>Dandi Yang</cp:lastModifiedBy>
  <cp:revision>14</cp:revision>
  <dcterms:created xsi:type="dcterms:W3CDTF">2006-08-16T00:00:00Z</dcterms:created>
  <dcterms:modified xsi:type="dcterms:W3CDTF">2023-12-23T04:04:19Z</dcterms:modified>
  <dc:identifier>DAFVuYAJz5I</dc:identifier>
</cp:coreProperties>
</file>